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/>
  <p:notesSz cx="6858000" cy="9144000"/>
  <p:embeddedFontLst>
    <p:embeddedFont>
      <p:font typeface="標楷體" panose="03000509000000000000" pitchFamily="65" charset="-120"/>
      <p:regular r:id="rId32"/>
    </p:embeddedFont>
    <p:embeddedFont>
      <p:font typeface="Bank Gothic Light" panose="02020500000000000000" charset="0"/>
      <p:regular r:id="rId33"/>
    </p:embeddedFont>
    <p:embeddedFont>
      <p:font typeface="Bank Gothic Medium" panose="02020500000000000000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nva Sans Bold" panose="02020500000000000000" charset="0"/>
      <p:regular r:id="rId39"/>
    </p:embeddedFont>
    <p:embeddedFont>
      <p:font typeface="DM Sans Italics" panose="02020500000000000000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83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9.svg"/><Relationship Id="rId1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31.svg"/><Relationship Id="rId12" Type="http://schemas.openxmlformats.org/officeDocument/2006/relationships/image" Target="../media/image38.png"/><Relationship Id="rId17" Type="http://schemas.openxmlformats.org/officeDocument/2006/relationships/image" Target="../media/image43.svg"/><Relationship Id="rId2" Type="http://schemas.openxmlformats.org/officeDocument/2006/relationships/image" Target="../media/image2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5" Type="http://schemas.openxmlformats.org/officeDocument/2006/relationships/image" Target="../media/image41.svg"/><Relationship Id="rId10" Type="http://schemas.openxmlformats.org/officeDocument/2006/relationships/image" Target="../media/image34.png"/><Relationship Id="rId19" Type="http://schemas.openxmlformats.org/officeDocument/2006/relationships/image" Target="../media/image45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41.svg"/><Relationship Id="rId3" Type="http://schemas.openxmlformats.org/officeDocument/2006/relationships/image" Target="../media/image1.png"/><Relationship Id="rId7" Type="http://schemas.openxmlformats.org/officeDocument/2006/relationships/image" Target="../media/image31.svg"/><Relationship Id="rId12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9.svg"/><Relationship Id="rId5" Type="http://schemas.openxmlformats.org/officeDocument/2006/relationships/image" Target="../media/image29.svg"/><Relationship Id="rId15" Type="http://schemas.openxmlformats.org/officeDocument/2006/relationships/image" Target="../media/image43.svg"/><Relationship Id="rId10" Type="http://schemas.openxmlformats.org/officeDocument/2006/relationships/image" Target="../media/image38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9.svg"/><Relationship Id="rId1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31.svg"/><Relationship Id="rId12" Type="http://schemas.openxmlformats.org/officeDocument/2006/relationships/image" Target="../media/image38.png"/><Relationship Id="rId17" Type="http://schemas.openxmlformats.org/officeDocument/2006/relationships/image" Target="../media/image43.svg"/><Relationship Id="rId2" Type="http://schemas.openxmlformats.org/officeDocument/2006/relationships/image" Target="../media/image2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5" Type="http://schemas.openxmlformats.org/officeDocument/2006/relationships/image" Target="../media/image41.svg"/><Relationship Id="rId10" Type="http://schemas.openxmlformats.org/officeDocument/2006/relationships/image" Target="../media/image34.png"/><Relationship Id="rId19" Type="http://schemas.openxmlformats.org/officeDocument/2006/relationships/image" Target="../media/image45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41.svg"/><Relationship Id="rId3" Type="http://schemas.openxmlformats.org/officeDocument/2006/relationships/image" Target="../media/image1.png"/><Relationship Id="rId7" Type="http://schemas.openxmlformats.org/officeDocument/2006/relationships/image" Target="../media/image31.svg"/><Relationship Id="rId12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9.svg"/><Relationship Id="rId5" Type="http://schemas.openxmlformats.org/officeDocument/2006/relationships/image" Target="../media/image29.svg"/><Relationship Id="rId15" Type="http://schemas.openxmlformats.org/officeDocument/2006/relationships/image" Target="../media/image43.svg"/><Relationship Id="rId10" Type="http://schemas.openxmlformats.org/officeDocument/2006/relationships/image" Target="../media/image38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18" Type="http://schemas.openxmlformats.org/officeDocument/2006/relationships/image" Target="../media/image40.png"/><Relationship Id="rId26" Type="http://schemas.openxmlformats.org/officeDocument/2006/relationships/image" Target="../media/image50.png"/><Relationship Id="rId3" Type="http://schemas.openxmlformats.org/officeDocument/2006/relationships/image" Target="../media/image1.png"/><Relationship Id="rId21" Type="http://schemas.openxmlformats.org/officeDocument/2006/relationships/image" Target="../media/image43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39.svg"/><Relationship Id="rId25" Type="http://schemas.openxmlformats.org/officeDocument/2006/relationships/image" Target="../media/image47.svg"/><Relationship Id="rId2" Type="http://schemas.openxmlformats.org/officeDocument/2006/relationships/image" Target="../media/image2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24" Type="http://schemas.openxmlformats.org/officeDocument/2006/relationships/image" Target="../media/image46.png"/><Relationship Id="rId5" Type="http://schemas.openxmlformats.org/officeDocument/2006/relationships/image" Target="../media/image29.svg"/><Relationship Id="rId15" Type="http://schemas.openxmlformats.org/officeDocument/2006/relationships/image" Target="../media/image49.svg"/><Relationship Id="rId23" Type="http://schemas.openxmlformats.org/officeDocument/2006/relationships/image" Target="../media/image45.svg"/><Relationship Id="rId10" Type="http://schemas.openxmlformats.org/officeDocument/2006/relationships/image" Target="../media/image34.png"/><Relationship Id="rId19" Type="http://schemas.openxmlformats.org/officeDocument/2006/relationships/image" Target="../media/image41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4" Type="http://schemas.openxmlformats.org/officeDocument/2006/relationships/image" Target="../media/image48.png"/><Relationship Id="rId22" Type="http://schemas.openxmlformats.org/officeDocument/2006/relationships/image" Target="../media/image44.png"/><Relationship Id="rId27" Type="http://schemas.openxmlformats.org/officeDocument/2006/relationships/image" Target="../media/image51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18" Type="http://schemas.openxmlformats.org/officeDocument/2006/relationships/image" Target="../media/image40.png"/><Relationship Id="rId26" Type="http://schemas.openxmlformats.org/officeDocument/2006/relationships/image" Target="../media/image50.png"/><Relationship Id="rId3" Type="http://schemas.openxmlformats.org/officeDocument/2006/relationships/image" Target="../media/image1.png"/><Relationship Id="rId21" Type="http://schemas.openxmlformats.org/officeDocument/2006/relationships/image" Target="../media/image43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39.svg"/><Relationship Id="rId25" Type="http://schemas.openxmlformats.org/officeDocument/2006/relationships/image" Target="../media/image47.svg"/><Relationship Id="rId2" Type="http://schemas.openxmlformats.org/officeDocument/2006/relationships/image" Target="../media/image2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24" Type="http://schemas.openxmlformats.org/officeDocument/2006/relationships/image" Target="../media/image46.png"/><Relationship Id="rId5" Type="http://schemas.openxmlformats.org/officeDocument/2006/relationships/image" Target="../media/image29.svg"/><Relationship Id="rId15" Type="http://schemas.openxmlformats.org/officeDocument/2006/relationships/image" Target="../media/image49.svg"/><Relationship Id="rId23" Type="http://schemas.openxmlformats.org/officeDocument/2006/relationships/image" Target="../media/image45.svg"/><Relationship Id="rId10" Type="http://schemas.openxmlformats.org/officeDocument/2006/relationships/image" Target="../media/image34.png"/><Relationship Id="rId19" Type="http://schemas.openxmlformats.org/officeDocument/2006/relationships/image" Target="../media/image41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4" Type="http://schemas.openxmlformats.org/officeDocument/2006/relationships/image" Target="../media/image48.png"/><Relationship Id="rId22" Type="http://schemas.openxmlformats.org/officeDocument/2006/relationships/image" Target="../media/image44.png"/><Relationship Id="rId27" Type="http://schemas.openxmlformats.org/officeDocument/2006/relationships/image" Target="../media/image51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55.svg"/><Relationship Id="rId3" Type="http://schemas.openxmlformats.org/officeDocument/2006/relationships/image" Target="../media/image1.png"/><Relationship Id="rId7" Type="http://schemas.openxmlformats.org/officeDocument/2006/relationships/image" Target="../media/image31.svg"/><Relationship Id="rId12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53.svg"/><Relationship Id="rId5" Type="http://schemas.openxmlformats.org/officeDocument/2006/relationships/image" Target="../media/image29.svg"/><Relationship Id="rId15" Type="http://schemas.openxmlformats.org/officeDocument/2006/relationships/image" Target="../media/image57.svg"/><Relationship Id="rId10" Type="http://schemas.openxmlformats.org/officeDocument/2006/relationships/image" Target="../media/image52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18" Type="http://schemas.openxmlformats.org/officeDocument/2006/relationships/image" Target="../media/image62.png"/><Relationship Id="rId3" Type="http://schemas.openxmlformats.org/officeDocument/2006/relationships/image" Target="../media/image1.png"/><Relationship Id="rId21" Type="http://schemas.openxmlformats.org/officeDocument/2006/relationships/image" Target="../media/image65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61.svg"/><Relationship Id="rId2" Type="http://schemas.openxmlformats.org/officeDocument/2006/relationships/image" Target="../media/image2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5" Type="http://schemas.openxmlformats.org/officeDocument/2006/relationships/image" Target="../media/image59.svg"/><Relationship Id="rId23" Type="http://schemas.openxmlformats.org/officeDocument/2006/relationships/image" Target="../media/image67.svg"/><Relationship Id="rId10" Type="http://schemas.openxmlformats.org/officeDocument/2006/relationships/image" Target="../media/image34.png"/><Relationship Id="rId19" Type="http://schemas.openxmlformats.org/officeDocument/2006/relationships/image" Target="../media/image63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4" Type="http://schemas.openxmlformats.org/officeDocument/2006/relationships/image" Target="../media/image58.png"/><Relationship Id="rId22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71.svg"/><Relationship Id="rId3" Type="http://schemas.openxmlformats.org/officeDocument/2006/relationships/image" Target="../media/image1.png"/><Relationship Id="rId7" Type="http://schemas.openxmlformats.org/officeDocument/2006/relationships/image" Target="../media/image31.svg"/><Relationship Id="rId12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69.svg"/><Relationship Id="rId5" Type="http://schemas.openxmlformats.org/officeDocument/2006/relationships/image" Target="../media/image29.svg"/><Relationship Id="rId15" Type="http://schemas.openxmlformats.org/officeDocument/2006/relationships/image" Target="../media/image73.svg"/><Relationship Id="rId10" Type="http://schemas.openxmlformats.org/officeDocument/2006/relationships/image" Target="../media/image68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18" Type="http://schemas.openxmlformats.org/officeDocument/2006/relationships/image" Target="../media/image62.png"/><Relationship Id="rId3" Type="http://schemas.openxmlformats.org/officeDocument/2006/relationships/image" Target="../media/image1.png"/><Relationship Id="rId21" Type="http://schemas.openxmlformats.org/officeDocument/2006/relationships/image" Target="../media/image65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61.svg"/><Relationship Id="rId2" Type="http://schemas.openxmlformats.org/officeDocument/2006/relationships/image" Target="../media/image2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5" Type="http://schemas.openxmlformats.org/officeDocument/2006/relationships/image" Target="../media/image59.svg"/><Relationship Id="rId23" Type="http://schemas.openxmlformats.org/officeDocument/2006/relationships/image" Target="../media/image67.svg"/><Relationship Id="rId10" Type="http://schemas.openxmlformats.org/officeDocument/2006/relationships/image" Target="../media/image34.png"/><Relationship Id="rId19" Type="http://schemas.openxmlformats.org/officeDocument/2006/relationships/image" Target="../media/image63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4" Type="http://schemas.openxmlformats.org/officeDocument/2006/relationships/image" Target="../media/image58.png"/><Relationship Id="rId22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18" Type="http://schemas.openxmlformats.org/officeDocument/2006/relationships/image" Target="../media/image62.png"/><Relationship Id="rId3" Type="http://schemas.openxmlformats.org/officeDocument/2006/relationships/image" Target="../media/image1.png"/><Relationship Id="rId21" Type="http://schemas.openxmlformats.org/officeDocument/2006/relationships/image" Target="../media/image65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61.svg"/><Relationship Id="rId2" Type="http://schemas.openxmlformats.org/officeDocument/2006/relationships/image" Target="../media/image2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5" Type="http://schemas.openxmlformats.org/officeDocument/2006/relationships/image" Target="../media/image59.svg"/><Relationship Id="rId23" Type="http://schemas.openxmlformats.org/officeDocument/2006/relationships/image" Target="../media/image67.svg"/><Relationship Id="rId10" Type="http://schemas.openxmlformats.org/officeDocument/2006/relationships/image" Target="../media/image34.png"/><Relationship Id="rId19" Type="http://schemas.openxmlformats.org/officeDocument/2006/relationships/image" Target="../media/image63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4" Type="http://schemas.openxmlformats.org/officeDocument/2006/relationships/image" Target="../media/image58.png"/><Relationship Id="rId22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18" Type="http://schemas.openxmlformats.org/officeDocument/2006/relationships/image" Target="../media/image62.png"/><Relationship Id="rId3" Type="http://schemas.openxmlformats.org/officeDocument/2006/relationships/image" Target="../media/image1.png"/><Relationship Id="rId21" Type="http://schemas.openxmlformats.org/officeDocument/2006/relationships/image" Target="../media/image65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61.svg"/><Relationship Id="rId2" Type="http://schemas.openxmlformats.org/officeDocument/2006/relationships/image" Target="../media/image2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5" Type="http://schemas.openxmlformats.org/officeDocument/2006/relationships/image" Target="../media/image59.svg"/><Relationship Id="rId23" Type="http://schemas.openxmlformats.org/officeDocument/2006/relationships/image" Target="../media/image67.svg"/><Relationship Id="rId10" Type="http://schemas.openxmlformats.org/officeDocument/2006/relationships/image" Target="../media/image34.png"/><Relationship Id="rId19" Type="http://schemas.openxmlformats.org/officeDocument/2006/relationships/image" Target="../media/image63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4" Type="http://schemas.openxmlformats.org/officeDocument/2006/relationships/image" Target="../media/image58.png"/><Relationship Id="rId22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18" Type="http://schemas.openxmlformats.org/officeDocument/2006/relationships/image" Target="../media/image62.png"/><Relationship Id="rId3" Type="http://schemas.openxmlformats.org/officeDocument/2006/relationships/image" Target="../media/image1.png"/><Relationship Id="rId21" Type="http://schemas.openxmlformats.org/officeDocument/2006/relationships/image" Target="../media/image65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61.svg"/><Relationship Id="rId2" Type="http://schemas.openxmlformats.org/officeDocument/2006/relationships/image" Target="../media/image2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5" Type="http://schemas.openxmlformats.org/officeDocument/2006/relationships/image" Target="../media/image59.svg"/><Relationship Id="rId23" Type="http://schemas.openxmlformats.org/officeDocument/2006/relationships/image" Target="../media/image67.svg"/><Relationship Id="rId10" Type="http://schemas.openxmlformats.org/officeDocument/2006/relationships/image" Target="../media/image34.png"/><Relationship Id="rId19" Type="http://schemas.openxmlformats.org/officeDocument/2006/relationships/image" Target="../media/image63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4" Type="http://schemas.openxmlformats.org/officeDocument/2006/relationships/image" Target="../media/image58.png"/><Relationship Id="rId22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18" Type="http://schemas.openxmlformats.org/officeDocument/2006/relationships/image" Target="../media/image42.png"/><Relationship Id="rId3" Type="http://schemas.openxmlformats.org/officeDocument/2006/relationships/image" Target="../media/image1.png"/><Relationship Id="rId21" Type="http://schemas.openxmlformats.org/officeDocument/2006/relationships/image" Target="../media/image45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41.svg"/><Relationship Id="rId2" Type="http://schemas.openxmlformats.org/officeDocument/2006/relationships/image" Target="../media/image2.png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5" Type="http://schemas.openxmlformats.org/officeDocument/2006/relationships/image" Target="../media/image39.svg"/><Relationship Id="rId23" Type="http://schemas.openxmlformats.org/officeDocument/2006/relationships/image" Target="../media/image47.svg"/><Relationship Id="rId10" Type="http://schemas.openxmlformats.org/officeDocument/2006/relationships/image" Target="../media/image34.png"/><Relationship Id="rId19" Type="http://schemas.openxmlformats.org/officeDocument/2006/relationships/image" Target="../media/image43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4" Type="http://schemas.openxmlformats.org/officeDocument/2006/relationships/image" Target="../media/image38.png"/><Relationship Id="rId22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5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75313" y="-441650"/>
            <a:ext cx="8594883" cy="8229600"/>
          </a:xfrm>
          <a:custGeom>
            <a:avLst/>
            <a:gdLst/>
            <a:ahLst/>
            <a:cxnLst/>
            <a:rect l="l" t="t" r="r" b="b"/>
            <a:pathLst>
              <a:path w="8594883" h="8229600">
                <a:moveTo>
                  <a:pt x="0" y="0"/>
                </a:moveTo>
                <a:lnTo>
                  <a:pt x="8594882" y="0"/>
                </a:lnTo>
                <a:lnTo>
                  <a:pt x="859488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747936" y="457171"/>
            <a:ext cx="3597471" cy="3444579"/>
          </a:xfrm>
          <a:custGeom>
            <a:avLst/>
            <a:gdLst/>
            <a:ahLst/>
            <a:cxnLst/>
            <a:rect l="l" t="t" r="r" b="b"/>
            <a:pathLst>
              <a:path w="3597471" h="3444579">
                <a:moveTo>
                  <a:pt x="0" y="0"/>
                </a:moveTo>
                <a:lnTo>
                  <a:pt x="3597471" y="0"/>
                </a:lnTo>
                <a:lnTo>
                  <a:pt x="3597471" y="3444579"/>
                </a:lnTo>
                <a:lnTo>
                  <a:pt x="0" y="34445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946731" y="2842845"/>
            <a:ext cx="8872884" cy="8229600"/>
          </a:xfrm>
          <a:custGeom>
            <a:avLst/>
            <a:gdLst/>
            <a:ahLst/>
            <a:cxnLst/>
            <a:rect l="l" t="t" r="r" b="b"/>
            <a:pathLst>
              <a:path w="8872884" h="8229600">
                <a:moveTo>
                  <a:pt x="0" y="0"/>
                </a:moveTo>
                <a:lnTo>
                  <a:pt x="8872884" y="0"/>
                </a:lnTo>
                <a:lnTo>
                  <a:pt x="88728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85986" y="2198441"/>
            <a:ext cx="8872884" cy="8229600"/>
          </a:xfrm>
          <a:custGeom>
            <a:avLst/>
            <a:gdLst/>
            <a:ahLst/>
            <a:cxnLst/>
            <a:rect l="l" t="t" r="r" b="b"/>
            <a:pathLst>
              <a:path w="8872884" h="8229600">
                <a:moveTo>
                  <a:pt x="0" y="0"/>
                </a:moveTo>
                <a:lnTo>
                  <a:pt x="8872884" y="0"/>
                </a:lnTo>
                <a:lnTo>
                  <a:pt x="88728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385986" y="2316964"/>
            <a:ext cx="4939274" cy="9773203"/>
            <a:chOff x="0" y="0"/>
            <a:chExt cx="2620010" cy="5184140"/>
          </a:xfrm>
        </p:grpSpPr>
        <p:sp>
          <p:nvSpPr>
            <p:cNvPr id="7" name="Freeform 7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22257" r="-22257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16" name="AutoShape 16"/>
          <p:cNvSpPr/>
          <p:nvPr/>
        </p:nvSpPr>
        <p:spPr>
          <a:xfrm>
            <a:off x="-648613" y="9386888"/>
            <a:ext cx="11910775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518998" y="4574566"/>
            <a:ext cx="11866988" cy="2815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5"/>
              </a:lnSpc>
            </a:pPr>
            <a:r>
              <a:rPr lang="en-US" sz="9993" spc="-999">
                <a:solidFill>
                  <a:srgbClr val="FFFFFF"/>
                </a:solidFill>
                <a:latin typeface="Bank Gothic Light"/>
                <a:ea typeface="Bank Gothic Light"/>
                <a:cs typeface="Bank Gothic Light"/>
                <a:sym typeface="Bank Gothic Light"/>
              </a:rPr>
              <a:t>RESTAURANT RECOMMENDATION SYSTEM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8289" y="7437202"/>
            <a:ext cx="7214048" cy="682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8"/>
              </a:lnSpc>
            </a:pPr>
            <a:r>
              <a:rPr lang="en-US" sz="4409" spc="3236" dirty="0" err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M Sans"/>
                <a:sym typeface="DM Sans"/>
              </a:rPr>
              <a:t>餐廳推薦系統</a:t>
            </a:r>
            <a:endParaRPr lang="en-US" sz="4409" spc="3236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DM Sans"/>
              <a:sym typeface="DM Sa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778962" y="9534525"/>
            <a:ext cx="7214048" cy="481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i="1" dirty="0" err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M Sans Italics"/>
                <a:sym typeface="DM Sans Italics"/>
              </a:rPr>
              <a:t>職四訊二甲</a:t>
            </a:r>
            <a:r>
              <a:rPr lang="en-US" sz="2799" i="1" dirty="0">
                <a:solidFill>
                  <a:srgbClr val="FFFF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  第9組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5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202" y="0"/>
            <a:ext cx="5594531" cy="4868819"/>
          </a:xfrm>
          <a:custGeom>
            <a:avLst/>
            <a:gdLst/>
            <a:ahLst/>
            <a:cxnLst/>
            <a:rect l="l" t="t" r="r" b="b"/>
            <a:pathLst>
              <a:path w="5594531" h="4868819">
                <a:moveTo>
                  <a:pt x="0" y="0"/>
                </a:moveTo>
                <a:lnTo>
                  <a:pt x="5594531" y="0"/>
                </a:lnTo>
                <a:lnTo>
                  <a:pt x="5594531" y="4868819"/>
                </a:lnTo>
                <a:lnTo>
                  <a:pt x="0" y="48688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012" t="-57743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2727672" y="0"/>
            <a:ext cx="5594531" cy="4868819"/>
          </a:xfrm>
          <a:custGeom>
            <a:avLst/>
            <a:gdLst/>
            <a:ahLst/>
            <a:cxnLst/>
            <a:rect l="l" t="t" r="r" b="b"/>
            <a:pathLst>
              <a:path w="5594531" h="4868819">
                <a:moveTo>
                  <a:pt x="5594530" y="0"/>
                </a:moveTo>
                <a:lnTo>
                  <a:pt x="0" y="0"/>
                </a:lnTo>
                <a:lnTo>
                  <a:pt x="0" y="4868819"/>
                </a:lnTo>
                <a:lnTo>
                  <a:pt x="5594530" y="4868819"/>
                </a:lnTo>
                <a:lnTo>
                  <a:pt x="5594530" y="0"/>
                </a:lnTo>
                <a:close/>
              </a:path>
            </a:pathLst>
          </a:custGeom>
          <a:blipFill>
            <a:blip r:embed="rId2"/>
            <a:stretch>
              <a:fillRect l="-48012" t="-57743"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6208369" y="7476133"/>
            <a:ext cx="5871262" cy="5621734"/>
          </a:xfrm>
          <a:custGeom>
            <a:avLst/>
            <a:gdLst/>
            <a:ahLst/>
            <a:cxnLst/>
            <a:rect l="l" t="t" r="r" b="b"/>
            <a:pathLst>
              <a:path w="5871262" h="5621734">
                <a:moveTo>
                  <a:pt x="0" y="0"/>
                </a:moveTo>
                <a:lnTo>
                  <a:pt x="5871262" y="0"/>
                </a:lnTo>
                <a:lnTo>
                  <a:pt x="5871262" y="5621734"/>
                </a:lnTo>
                <a:lnTo>
                  <a:pt x="0" y="56217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45960" y="68219"/>
            <a:ext cx="16230600" cy="9810750"/>
            <a:chOff x="0" y="0"/>
            <a:chExt cx="4274726" cy="25839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2583901"/>
            </a:xfrm>
            <a:custGeom>
              <a:avLst/>
              <a:gdLst/>
              <a:ahLst/>
              <a:cxnLst/>
              <a:rect l="l" t="t" r="r" b="b"/>
              <a:pathLst>
                <a:path w="4274726" h="2583901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571976"/>
                  </a:lnTo>
                  <a:cubicBezTo>
                    <a:pt x="4274726" y="2578562"/>
                    <a:pt x="4269387" y="2583901"/>
                    <a:pt x="4262801" y="2583901"/>
                  </a:cubicBezTo>
                  <a:lnTo>
                    <a:pt x="11925" y="2583901"/>
                  </a:lnTo>
                  <a:cubicBezTo>
                    <a:pt x="5339" y="2583901"/>
                    <a:pt x="0" y="2578562"/>
                    <a:pt x="0" y="2571976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274726" cy="26315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23308" y="176136"/>
            <a:ext cx="15323695" cy="3993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68"/>
              </a:lnSpc>
            </a:pPr>
            <a:r>
              <a:rPr lang="en-US" sz="6176" spc="-95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系統功能實作</a:t>
            </a:r>
          </a:p>
          <a:p>
            <a:pPr algn="l">
              <a:lnSpc>
                <a:spcPts val="5621"/>
              </a:lnSpc>
            </a:pPr>
            <a:r>
              <a:rPr lang="en-US" sz="6176" spc="-135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餐廳與菜單管理：</a:t>
            </a:r>
          </a:p>
          <a:p>
            <a:pPr algn="l">
              <a:lnSpc>
                <a:spcPts val="5621"/>
              </a:lnSpc>
            </a:pPr>
            <a:r>
              <a:rPr lang="en-US" sz="6176" spc="-135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結構化資料庫與 RESTFUL API</a:t>
            </a:r>
          </a:p>
          <a:p>
            <a:pPr algn="l">
              <a:lnSpc>
                <a:spcPts val="5621"/>
              </a:lnSpc>
            </a:pPr>
            <a:endParaRPr lang="en-US" sz="6176" spc="-135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Bank Gothic Medium"/>
              <a:sym typeface="Bank Gothic Medium"/>
            </a:endParaRPr>
          </a:p>
          <a:p>
            <a:pPr marL="0" lvl="0" indent="0" algn="l">
              <a:lnSpc>
                <a:spcPts val="5621"/>
              </a:lnSpc>
            </a:pPr>
            <a:endParaRPr lang="en-US" sz="6176" spc="-135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Bank Gothic Medium"/>
              <a:sym typeface="Bank Gothic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575151" y="4694768"/>
            <a:ext cx="4025415" cy="2290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2"/>
              </a:lnSpc>
            </a:pPr>
            <a:r>
              <a:rPr lang="en-US" sz="3777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設計資料表：users、restaurants restaurant_menu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3806821" y="2681303"/>
            <a:ext cx="2921980" cy="1647266"/>
            <a:chOff x="0" y="0"/>
            <a:chExt cx="3895974" cy="219635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895974" cy="2196355"/>
            </a:xfrm>
            <a:custGeom>
              <a:avLst/>
              <a:gdLst/>
              <a:ahLst/>
              <a:cxnLst/>
              <a:rect l="l" t="t" r="r" b="b"/>
              <a:pathLst>
                <a:path w="3895974" h="2196355">
                  <a:moveTo>
                    <a:pt x="0" y="0"/>
                  </a:moveTo>
                  <a:lnTo>
                    <a:pt x="3895974" y="0"/>
                  </a:lnTo>
                  <a:lnTo>
                    <a:pt x="3895974" y="2196355"/>
                  </a:lnTo>
                  <a:lnTo>
                    <a:pt x="0" y="21963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630233" y="600425"/>
              <a:ext cx="1780080" cy="10024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966"/>
                </a:lnSpc>
              </a:pPr>
              <a:r>
                <a:rPr lang="en-US" sz="4971" b="1">
                  <a:solidFill>
                    <a:srgbClr val="FFFFFF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Canva Sans Bold"/>
                  <a:sym typeface="Canva Sans Bold"/>
                </a:rPr>
                <a:t> 01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89489" y="2708374"/>
            <a:ext cx="2873960" cy="1620195"/>
            <a:chOff x="0" y="0"/>
            <a:chExt cx="3831947" cy="216026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831947" cy="2160260"/>
            </a:xfrm>
            <a:custGeom>
              <a:avLst/>
              <a:gdLst/>
              <a:ahLst/>
              <a:cxnLst/>
              <a:rect l="l" t="t" r="r" b="b"/>
              <a:pathLst>
                <a:path w="3831947" h="2160260">
                  <a:moveTo>
                    <a:pt x="0" y="0"/>
                  </a:moveTo>
                  <a:lnTo>
                    <a:pt x="3831947" y="0"/>
                  </a:lnTo>
                  <a:lnTo>
                    <a:pt x="3831947" y="2160260"/>
                  </a:lnTo>
                  <a:lnTo>
                    <a:pt x="0" y="2160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56761" y="600083"/>
              <a:ext cx="1750826" cy="9764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68"/>
                </a:lnSpc>
              </a:pPr>
              <a:r>
                <a:rPr lang="en-US" sz="4890" b="1">
                  <a:solidFill>
                    <a:srgbClr val="FFFFFF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Canva Sans Bold"/>
                  <a:sym typeface="Canva Sans Bold"/>
                </a:rPr>
                <a:t>02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46568" y="9831344"/>
            <a:ext cx="7353998" cy="365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RESTAURANT RECOMMENDATION SYSTEM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396210" y="4516956"/>
            <a:ext cx="7880350" cy="4346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6"/>
              </a:lnSpc>
              <a:spcBef>
                <a:spcPct val="0"/>
              </a:spcBef>
            </a:pPr>
            <a:r>
              <a:rPr lang="en-US" sz="2697" b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Medium"/>
                <a:sym typeface="Canva Sans Medium"/>
              </a:rPr>
              <a:t>提供 RESTFUL API，如：</a:t>
            </a:r>
          </a:p>
          <a:p>
            <a:pPr algn="l">
              <a:lnSpc>
                <a:spcPts val="3776"/>
              </a:lnSpc>
              <a:spcBef>
                <a:spcPct val="0"/>
              </a:spcBef>
            </a:pPr>
            <a:r>
              <a:rPr lang="en-US" sz="2697" b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Medium"/>
                <a:sym typeface="Canva Sans Medium"/>
              </a:rPr>
              <a:t>新增餐廳：</a:t>
            </a:r>
          </a:p>
          <a:p>
            <a:pPr algn="l">
              <a:lnSpc>
                <a:spcPts val="3776"/>
              </a:lnSpc>
              <a:spcBef>
                <a:spcPct val="0"/>
              </a:spcBef>
            </a:pPr>
            <a:r>
              <a:rPr lang="en-US" sz="2697" b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Medium"/>
                <a:sym typeface="Canva Sans Medium"/>
              </a:rPr>
              <a:t>/API/RESTAURANT/ADD</a:t>
            </a:r>
          </a:p>
          <a:p>
            <a:pPr algn="l">
              <a:lnSpc>
                <a:spcPts val="3776"/>
              </a:lnSpc>
              <a:spcBef>
                <a:spcPct val="0"/>
              </a:spcBef>
            </a:pPr>
            <a:r>
              <a:rPr lang="en-US" sz="2697" b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Medium"/>
                <a:sym typeface="Canva Sans Medium"/>
              </a:rPr>
              <a:t>查詢所有餐廳：</a:t>
            </a:r>
          </a:p>
          <a:p>
            <a:pPr algn="l">
              <a:lnSpc>
                <a:spcPts val="3776"/>
              </a:lnSpc>
              <a:spcBef>
                <a:spcPct val="0"/>
              </a:spcBef>
            </a:pPr>
            <a:r>
              <a:rPr lang="en-US" sz="2697" b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Medium"/>
                <a:sym typeface="Canva Sans Medium"/>
              </a:rPr>
              <a:t>/API/RESTAURANT/ALL</a:t>
            </a:r>
          </a:p>
          <a:p>
            <a:pPr algn="l">
              <a:lnSpc>
                <a:spcPts val="3776"/>
              </a:lnSpc>
              <a:spcBef>
                <a:spcPct val="0"/>
              </a:spcBef>
            </a:pPr>
            <a:r>
              <a:rPr lang="en-US" sz="2697" b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Medium"/>
                <a:sym typeface="Canva Sans Medium"/>
              </a:rPr>
              <a:t>新增菜單：</a:t>
            </a:r>
          </a:p>
          <a:p>
            <a:pPr algn="l">
              <a:lnSpc>
                <a:spcPts val="3776"/>
              </a:lnSpc>
              <a:spcBef>
                <a:spcPct val="0"/>
              </a:spcBef>
            </a:pPr>
            <a:r>
              <a:rPr lang="en-US" sz="2697" b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Medium"/>
                <a:sym typeface="Canva Sans Medium"/>
              </a:rPr>
              <a:t>/API/RESTAURANT-MENUS/ADD/&lt;RESTAURANT_ID&gt;</a:t>
            </a:r>
          </a:p>
          <a:p>
            <a:pPr algn="l">
              <a:lnSpc>
                <a:spcPts val="3776"/>
              </a:lnSpc>
              <a:spcBef>
                <a:spcPct val="0"/>
              </a:spcBef>
            </a:pPr>
            <a:r>
              <a:rPr lang="en-US" sz="2697" b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Medium"/>
                <a:sym typeface="Canva Sans Medium"/>
              </a:rPr>
              <a:t>查詢菜單：</a:t>
            </a:r>
          </a:p>
          <a:p>
            <a:pPr algn="l">
              <a:lnSpc>
                <a:spcPts val="3776"/>
              </a:lnSpc>
              <a:spcBef>
                <a:spcPct val="0"/>
              </a:spcBef>
            </a:pPr>
            <a:r>
              <a:rPr lang="en-US" sz="2697" b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Medium"/>
                <a:sym typeface="Canva Sans Medium"/>
              </a:rPr>
              <a:t>/API/RESTAURANT-MENUS/GET/&lt;RESTAURANT_ID&gt;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5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202" y="0"/>
            <a:ext cx="5594531" cy="4868819"/>
          </a:xfrm>
          <a:custGeom>
            <a:avLst/>
            <a:gdLst/>
            <a:ahLst/>
            <a:cxnLst/>
            <a:rect l="l" t="t" r="r" b="b"/>
            <a:pathLst>
              <a:path w="5594531" h="4868819">
                <a:moveTo>
                  <a:pt x="0" y="0"/>
                </a:moveTo>
                <a:lnTo>
                  <a:pt x="5594531" y="0"/>
                </a:lnTo>
                <a:lnTo>
                  <a:pt x="5594531" y="4868819"/>
                </a:lnTo>
                <a:lnTo>
                  <a:pt x="0" y="48688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012" t="-57743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2727672" y="0"/>
            <a:ext cx="5594531" cy="4868819"/>
          </a:xfrm>
          <a:custGeom>
            <a:avLst/>
            <a:gdLst/>
            <a:ahLst/>
            <a:cxnLst/>
            <a:rect l="l" t="t" r="r" b="b"/>
            <a:pathLst>
              <a:path w="5594531" h="4868819">
                <a:moveTo>
                  <a:pt x="5594530" y="0"/>
                </a:moveTo>
                <a:lnTo>
                  <a:pt x="0" y="0"/>
                </a:lnTo>
                <a:lnTo>
                  <a:pt x="0" y="4868819"/>
                </a:lnTo>
                <a:lnTo>
                  <a:pt x="5594530" y="4868819"/>
                </a:lnTo>
                <a:lnTo>
                  <a:pt x="5594530" y="0"/>
                </a:lnTo>
                <a:close/>
              </a:path>
            </a:pathLst>
          </a:custGeom>
          <a:blipFill>
            <a:blip r:embed="rId2"/>
            <a:stretch>
              <a:fillRect l="-48012" t="-57743"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6208369" y="7476133"/>
            <a:ext cx="5871262" cy="5621734"/>
          </a:xfrm>
          <a:custGeom>
            <a:avLst/>
            <a:gdLst/>
            <a:ahLst/>
            <a:cxnLst/>
            <a:rect l="l" t="t" r="r" b="b"/>
            <a:pathLst>
              <a:path w="5871262" h="5621734">
                <a:moveTo>
                  <a:pt x="0" y="0"/>
                </a:moveTo>
                <a:lnTo>
                  <a:pt x="5871262" y="0"/>
                </a:lnTo>
                <a:lnTo>
                  <a:pt x="5871262" y="5621734"/>
                </a:lnTo>
                <a:lnTo>
                  <a:pt x="0" y="56217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45960" y="68219"/>
            <a:ext cx="16230600" cy="9810750"/>
            <a:chOff x="0" y="0"/>
            <a:chExt cx="4274726" cy="25839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2583901"/>
            </a:xfrm>
            <a:custGeom>
              <a:avLst/>
              <a:gdLst/>
              <a:ahLst/>
              <a:cxnLst/>
              <a:rect l="l" t="t" r="r" b="b"/>
              <a:pathLst>
                <a:path w="4274726" h="2583901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571976"/>
                  </a:lnTo>
                  <a:cubicBezTo>
                    <a:pt x="4274726" y="2578562"/>
                    <a:pt x="4269387" y="2583901"/>
                    <a:pt x="4262801" y="2583901"/>
                  </a:cubicBezTo>
                  <a:lnTo>
                    <a:pt x="11925" y="2583901"/>
                  </a:lnTo>
                  <a:cubicBezTo>
                    <a:pt x="5339" y="2583901"/>
                    <a:pt x="0" y="2578562"/>
                    <a:pt x="0" y="2571976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274726" cy="26315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914798" y="5143202"/>
            <a:ext cx="3178946" cy="1792131"/>
          </a:xfrm>
          <a:custGeom>
            <a:avLst/>
            <a:gdLst/>
            <a:ahLst/>
            <a:cxnLst/>
            <a:rect l="l" t="t" r="r" b="b"/>
            <a:pathLst>
              <a:path w="3178946" h="1792131">
                <a:moveTo>
                  <a:pt x="0" y="0"/>
                </a:moveTo>
                <a:lnTo>
                  <a:pt x="3178945" y="0"/>
                </a:lnTo>
                <a:lnTo>
                  <a:pt x="3178945" y="1792131"/>
                </a:lnTo>
                <a:lnTo>
                  <a:pt x="0" y="17921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6093743" y="5143202"/>
            <a:ext cx="3178946" cy="1792131"/>
          </a:xfrm>
          <a:custGeom>
            <a:avLst/>
            <a:gdLst/>
            <a:ahLst/>
            <a:cxnLst/>
            <a:rect l="l" t="t" r="r" b="b"/>
            <a:pathLst>
              <a:path w="3178946" h="1792131">
                <a:moveTo>
                  <a:pt x="0" y="0"/>
                </a:moveTo>
                <a:lnTo>
                  <a:pt x="3178946" y="0"/>
                </a:lnTo>
                <a:lnTo>
                  <a:pt x="3178946" y="1792131"/>
                </a:lnTo>
                <a:lnTo>
                  <a:pt x="0" y="17921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9272689" y="5143202"/>
            <a:ext cx="3178946" cy="1792131"/>
          </a:xfrm>
          <a:custGeom>
            <a:avLst/>
            <a:gdLst/>
            <a:ahLst/>
            <a:cxnLst/>
            <a:rect l="l" t="t" r="r" b="b"/>
            <a:pathLst>
              <a:path w="3178946" h="1792131">
                <a:moveTo>
                  <a:pt x="0" y="0"/>
                </a:moveTo>
                <a:lnTo>
                  <a:pt x="3178945" y="0"/>
                </a:lnTo>
                <a:lnTo>
                  <a:pt x="3178945" y="1792131"/>
                </a:lnTo>
                <a:lnTo>
                  <a:pt x="0" y="17921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2451634" y="5143202"/>
            <a:ext cx="3178946" cy="1792131"/>
          </a:xfrm>
          <a:custGeom>
            <a:avLst/>
            <a:gdLst/>
            <a:ahLst/>
            <a:cxnLst/>
            <a:rect l="l" t="t" r="r" b="b"/>
            <a:pathLst>
              <a:path w="3178946" h="1792131">
                <a:moveTo>
                  <a:pt x="0" y="0"/>
                </a:moveTo>
                <a:lnTo>
                  <a:pt x="3178946" y="0"/>
                </a:lnTo>
                <a:lnTo>
                  <a:pt x="3178946" y="1792131"/>
                </a:lnTo>
                <a:lnTo>
                  <a:pt x="0" y="17921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2" name="Group 12"/>
          <p:cNvGrpSpPr/>
          <p:nvPr/>
        </p:nvGrpSpPr>
        <p:grpSpPr>
          <a:xfrm>
            <a:off x="3543567" y="3245586"/>
            <a:ext cx="1337942" cy="133794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11468C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727486" y="7495006"/>
            <a:ext cx="1337942" cy="133794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1D8BC9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900212" y="3245586"/>
            <a:ext cx="1337942" cy="133794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2BC5CD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083926" y="7495006"/>
            <a:ext cx="1337942" cy="1337942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31BF8A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4" name="AutoShape 24"/>
          <p:cNvSpPr/>
          <p:nvPr/>
        </p:nvSpPr>
        <p:spPr>
          <a:xfrm flipV="1">
            <a:off x="4212538" y="4583528"/>
            <a:ext cx="0" cy="559674"/>
          </a:xfrm>
          <a:prstGeom prst="line">
            <a:avLst/>
          </a:prstGeom>
          <a:ln w="38100" cap="flat">
            <a:solidFill>
              <a:srgbClr val="11468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 flipV="1">
            <a:off x="7396457" y="6935333"/>
            <a:ext cx="0" cy="559674"/>
          </a:xfrm>
          <a:prstGeom prst="line">
            <a:avLst/>
          </a:prstGeom>
          <a:ln w="38100" cap="flat">
            <a:solidFill>
              <a:srgbClr val="1D8B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 flipV="1">
            <a:off x="10569183" y="4583528"/>
            <a:ext cx="0" cy="559674"/>
          </a:xfrm>
          <a:prstGeom prst="line">
            <a:avLst/>
          </a:prstGeom>
          <a:ln w="38100" cap="flat">
            <a:solidFill>
              <a:srgbClr val="2BC5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 flipV="1">
            <a:off x="13752897" y="6935333"/>
            <a:ext cx="0" cy="559674"/>
          </a:xfrm>
          <a:prstGeom prst="line">
            <a:avLst/>
          </a:prstGeom>
          <a:ln w="38100" cap="flat">
            <a:solidFill>
              <a:srgbClr val="31BF8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Freeform 28"/>
          <p:cNvSpPr/>
          <p:nvPr/>
        </p:nvSpPr>
        <p:spPr>
          <a:xfrm>
            <a:off x="3890364" y="3498520"/>
            <a:ext cx="752438" cy="836042"/>
          </a:xfrm>
          <a:custGeom>
            <a:avLst/>
            <a:gdLst/>
            <a:ahLst/>
            <a:cxnLst/>
            <a:rect l="l" t="t" r="r" b="b"/>
            <a:pathLst>
              <a:path w="752438" h="836042">
                <a:moveTo>
                  <a:pt x="0" y="0"/>
                </a:moveTo>
                <a:lnTo>
                  <a:pt x="752438" y="0"/>
                </a:lnTo>
                <a:lnTo>
                  <a:pt x="752438" y="836042"/>
                </a:lnTo>
                <a:lnTo>
                  <a:pt x="0" y="83604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6967564" y="7695801"/>
            <a:ext cx="857787" cy="893528"/>
          </a:xfrm>
          <a:custGeom>
            <a:avLst/>
            <a:gdLst/>
            <a:ahLst/>
            <a:cxnLst/>
            <a:rect l="l" t="t" r="r" b="b"/>
            <a:pathLst>
              <a:path w="857787" h="893528">
                <a:moveTo>
                  <a:pt x="0" y="0"/>
                </a:moveTo>
                <a:lnTo>
                  <a:pt x="857787" y="0"/>
                </a:lnTo>
                <a:lnTo>
                  <a:pt x="857787" y="893528"/>
                </a:lnTo>
                <a:lnTo>
                  <a:pt x="0" y="89352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0087711" y="3374036"/>
            <a:ext cx="962945" cy="1085009"/>
          </a:xfrm>
          <a:custGeom>
            <a:avLst/>
            <a:gdLst/>
            <a:ahLst/>
            <a:cxnLst/>
            <a:rect l="l" t="t" r="r" b="b"/>
            <a:pathLst>
              <a:path w="962945" h="1085009">
                <a:moveTo>
                  <a:pt x="0" y="0"/>
                </a:moveTo>
                <a:lnTo>
                  <a:pt x="962945" y="0"/>
                </a:lnTo>
                <a:lnTo>
                  <a:pt x="962945" y="1085009"/>
                </a:lnTo>
                <a:lnTo>
                  <a:pt x="0" y="108500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3307105" y="7695801"/>
            <a:ext cx="891584" cy="1041128"/>
          </a:xfrm>
          <a:custGeom>
            <a:avLst/>
            <a:gdLst/>
            <a:ahLst/>
            <a:cxnLst/>
            <a:rect l="l" t="t" r="r" b="b"/>
            <a:pathLst>
              <a:path w="891584" h="1041128">
                <a:moveTo>
                  <a:pt x="0" y="0"/>
                </a:moveTo>
                <a:lnTo>
                  <a:pt x="891584" y="0"/>
                </a:lnTo>
                <a:lnTo>
                  <a:pt x="891584" y="1041128"/>
                </a:lnTo>
                <a:lnTo>
                  <a:pt x="0" y="104112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123308" y="395211"/>
            <a:ext cx="18520744" cy="3553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1"/>
              </a:lnSpc>
            </a:pPr>
            <a:r>
              <a:rPr lang="en-US" sz="6100" spc="-134">
                <a:solidFill>
                  <a:srgbClr val="000000"/>
                </a:solidFill>
                <a:latin typeface="Bank Gothic Medium"/>
                <a:ea typeface="Bank Gothic Medium"/>
                <a:cs typeface="Bank Gothic Medium"/>
                <a:sym typeface="Bank Gothic Medium"/>
              </a:rPr>
              <a:t>系統功能實作</a:t>
            </a:r>
          </a:p>
          <a:p>
            <a:pPr algn="l">
              <a:lnSpc>
                <a:spcPts val="5551"/>
              </a:lnSpc>
            </a:pPr>
            <a:r>
              <a:rPr lang="en-US" sz="6100" spc="-134">
                <a:solidFill>
                  <a:srgbClr val="000000"/>
                </a:solidFill>
                <a:latin typeface="Bank Gothic Medium"/>
                <a:ea typeface="Bank Gothic Medium"/>
                <a:cs typeface="Bank Gothic Medium"/>
                <a:sym typeface="Bank Gothic Medium"/>
              </a:rPr>
              <a:t>圖片上傳管理:</a:t>
            </a:r>
          </a:p>
          <a:p>
            <a:pPr algn="l">
              <a:lnSpc>
                <a:spcPts val="5551"/>
              </a:lnSpc>
            </a:pPr>
            <a:r>
              <a:rPr lang="en-US" sz="6100" spc="-134">
                <a:solidFill>
                  <a:srgbClr val="000000"/>
                </a:solidFill>
                <a:latin typeface="Bank Gothic Medium"/>
                <a:ea typeface="Bank Gothic Medium"/>
                <a:cs typeface="Bank Gothic Medium"/>
                <a:sym typeface="Bank Gothic Medium"/>
              </a:rPr>
              <a:t>基於 PRESIGNED URL 的高效直傳方案</a:t>
            </a:r>
          </a:p>
          <a:p>
            <a:pPr algn="l">
              <a:lnSpc>
                <a:spcPts val="5551"/>
              </a:lnSpc>
            </a:pPr>
            <a:endParaRPr lang="en-US" sz="6100" spc="-134">
              <a:solidFill>
                <a:srgbClr val="000000"/>
              </a:solidFill>
              <a:latin typeface="Bank Gothic Medium"/>
              <a:ea typeface="Bank Gothic Medium"/>
              <a:cs typeface="Bank Gothic Medium"/>
              <a:sym typeface="Bank Gothic Medium"/>
            </a:endParaRPr>
          </a:p>
          <a:p>
            <a:pPr marL="0" lvl="0" indent="0" algn="l">
              <a:lnSpc>
                <a:spcPts val="5551"/>
              </a:lnSpc>
            </a:pPr>
            <a:endParaRPr lang="en-US" sz="6100" spc="-134">
              <a:solidFill>
                <a:srgbClr val="000000"/>
              </a:solidFill>
              <a:latin typeface="Bank Gothic Medium"/>
              <a:ea typeface="Bank Gothic Medium"/>
              <a:cs typeface="Bank Gothic Medium"/>
              <a:sym typeface="Bank Gothic Medium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2657420" y="7069654"/>
            <a:ext cx="3489535" cy="2188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3"/>
              </a:lnSpc>
            </a:pPr>
            <a:r>
              <a:rPr lang="en-US" sz="3628" b="1">
                <a:solidFill>
                  <a:srgbClr val="1F0A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取得上傳 URL：/api/images/presigned/upload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429040" y="5633123"/>
            <a:ext cx="1452468" cy="817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0"/>
              </a:lnSpc>
            </a:pPr>
            <a:r>
              <a:rPr lang="en-US" sz="5408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01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721545" y="5633123"/>
            <a:ext cx="1452468" cy="817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0"/>
              </a:lnSpc>
            </a:pPr>
            <a:r>
              <a:rPr lang="en-US" sz="5408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899523" y="5633123"/>
            <a:ext cx="1452468" cy="817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0"/>
              </a:lnSpc>
            </a:pPr>
            <a:r>
              <a:rPr lang="en-US" sz="5408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03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083926" y="5633123"/>
            <a:ext cx="1452468" cy="817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0"/>
              </a:lnSpc>
            </a:pPr>
            <a:r>
              <a:rPr lang="en-US" sz="5408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973940" y="3245586"/>
            <a:ext cx="4833841" cy="1641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3"/>
              </a:lnSpc>
            </a:pPr>
            <a:r>
              <a:rPr lang="en-US" sz="3628" b="1">
                <a:solidFill>
                  <a:srgbClr val="1F0A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前端透過 Presigned URL 直接上傳至 Cloudflare R2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539568" y="7125824"/>
            <a:ext cx="4172379" cy="1094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3"/>
              </a:lnSpc>
            </a:pPr>
            <a:r>
              <a:rPr lang="en-US" sz="3628" b="1">
                <a:solidFill>
                  <a:srgbClr val="1F0A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上傳完成後回傳 image_key 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128602" y="3434295"/>
            <a:ext cx="3232628" cy="1094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3"/>
              </a:lnSpc>
            </a:pPr>
            <a:r>
              <a:rPr lang="en-US" sz="3628" b="1">
                <a:solidFill>
                  <a:srgbClr val="1F0A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儲存至</a:t>
            </a:r>
          </a:p>
          <a:p>
            <a:pPr algn="ctr">
              <a:lnSpc>
                <a:spcPts val="4353"/>
              </a:lnSpc>
            </a:pPr>
            <a:r>
              <a:rPr lang="en-US" sz="3628" b="1">
                <a:solidFill>
                  <a:srgbClr val="1F0A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資料庫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46568" y="9831344"/>
            <a:ext cx="7353998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Bank Gothic Medium"/>
                <a:ea typeface="Bank Gothic Medium"/>
                <a:cs typeface="Bank Gothic Medium"/>
                <a:sym typeface="Bank Gothic Medium"/>
              </a:rPr>
              <a:t>RESTAURANT RECOMMENDATION SYSTEM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5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5868" y="-635766"/>
            <a:ext cx="7548481" cy="7001216"/>
          </a:xfrm>
          <a:custGeom>
            <a:avLst/>
            <a:gdLst/>
            <a:ahLst/>
            <a:cxnLst/>
            <a:rect l="l" t="t" r="r" b="b"/>
            <a:pathLst>
              <a:path w="7548481" h="7001216">
                <a:moveTo>
                  <a:pt x="0" y="0"/>
                </a:moveTo>
                <a:lnTo>
                  <a:pt x="7548482" y="0"/>
                </a:lnTo>
                <a:lnTo>
                  <a:pt x="7548482" y="7001217"/>
                </a:lnTo>
                <a:lnTo>
                  <a:pt x="0" y="70012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194065" y="4462859"/>
            <a:ext cx="8594883" cy="8229600"/>
          </a:xfrm>
          <a:custGeom>
            <a:avLst/>
            <a:gdLst/>
            <a:ahLst/>
            <a:cxnLst/>
            <a:rect l="l" t="t" r="r" b="b"/>
            <a:pathLst>
              <a:path w="8594883" h="8229600">
                <a:moveTo>
                  <a:pt x="0" y="0"/>
                </a:moveTo>
                <a:lnTo>
                  <a:pt x="8594883" y="0"/>
                </a:lnTo>
                <a:lnTo>
                  <a:pt x="859488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9954" y="763155"/>
            <a:ext cx="3863920" cy="3699704"/>
          </a:xfrm>
          <a:custGeom>
            <a:avLst/>
            <a:gdLst/>
            <a:ahLst/>
            <a:cxnLst/>
            <a:rect l="l" t="t" r="r" b="b"/>
            <a:pathLst>
              <a:path w="3863920" h="3699704">
                <a:moveTo>
                  <a:pt x="0" y="0"/>
                </a:moveTo>
                <a:lnTo>
                  <a:pt x="3863920" y="0"/>
                </a:lnTo>
                <a:lnTo>
                  <a:pt x="3863920" y="3699704"/>
                </a:lnTo>
                <a:lnTo>
                  <a:pt x="0" y="36997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15751273" y="-1086697"/>
            <a:ext cx="3863920" cy="3699704"/>
          </a:xfrm>
          <a:custGeom>
            <a:avLst/>
            <a:gdLst/>
            <a:ahLst/>
            <a:cxnLst/>
            <a:rect l="l" t="t" r="r" b="b"/>
            <a:pathLst>
              <a:path w="3863920" h="3699704">
                <a:moveTo>
                  <a:pt x="0" y="0"/>
                </a:moveTo>
                <a:lnTo>
                  <a:pt x="3863920" y="0"/>
                </a:lnTo>
                <a:lnTo>
                  <a:pt x="3863920" y="3699704"/>
                </a:lnTo>
                <a:lnTo>
                  <a:pt x="0" y="36997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4359823" y="1268668"/>
            <a:ext cx="12689927" cy="7749664"/>
            <a:chOff x="0" y="0"/>
            <a:chExt cx="3342203" cy="20410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42203" cy="2041064"/>
            </a:xfrm>
            <a:custGeom>
              <a:avLst/>
              <a:gdLst/>
              <a:ahLst/>
              <a:cxnLst/>
              <a:rect l="l" t="t" r="r" b="b"/>
              <a:pathLst>
                <a:path w="3342203" h="2041064">
                  <a:moveTo>
                    <a:pt x="15252" y="0"/>
                  </a:moveTo>
                  <a:lnTo>
                    <a:pt x="3326951" y="0"/>
                  </a:lnTo>
                  <a:cubicBezTo>
                    <a:pt x="3335374" y="0"/>
                    <a:pt x="3342203" y="6829"/>
                    <a:pt x="3342203" y="15252"/>
                  </a:cubicBezTo>
                  <a:lnTo>
                    <a:pt x="3342203" y="2025812"/>
                  </a:lnTo>
                  <a:cubicBezTo>
                    <a:pt x="3342203" y="2034235"/>
                    <a:pt x="3335374" y="2041064"/>
                    <a:pt x="3326951" y="2041064"/>
                  </a:cubicBezTo>
                  <a:lnTo>
                    <a:pt x="15252" y="2041064"/>
                  </a:lnTo>
                  <a:cubicBezTo>
                    <a:pt x="11207" y="2041064"/>
                    <a:pt x="7328" y="2039457"/>
                    <a:pt x="4467" y="2036597"/>
                  </a:cubicBezTo>
                  <a:cubicBezTo>
                    <a:pt x="1607" y="2033736"/>
                    <a:pt x="0" y="2029857"/>
                    <a:pt x="0" y="2025812"/>
                  </a:cubicBezTo>
                  <a:lnTo>
                    <a:pt x="0" y="15252"/>
                  </a:lnTo>
                  <a:cubicBezTo>
                    <a:pt x="0" y="6829"/>
                    <a:pt x="6829" y="0"/>
                    <a:pt x="152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342203" cy="20886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13908993" y="5077050"/>
            <a:ext cx="7548481" cy="7001216"/>
          </a:xfrm>
          <a:custGeom>
            <a:avLst/>
            <a:gdLst/>
            <a:ahLst/>
            <a:cxnLst/>
            <a:rect l="l" t="t" r="r" b="b"/>
            <a:pathLst>
              <a:path w="7548481" h="7001216">
                <a:moveTo>
                  <a:pt x="0" y="0"/>
                </a:moveTo>
                <a:lnTo>
                  <a:pt x="7548481" y="0"/>
                </a:lnTo>
                <a:lnTo>
                  <a:pt x="7548481" y="7001217"/>
                </a:lnTo>
                <a:lnTo>
                  <a:pt x="0" y="70012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AutoShape 16"/>
          <p:cNvSpPr/>
          <p:nvPr/>
        </p:nvSpPr>
        <p:spPr>
          <a:xfrm>
            <a:off x="7416942" y="5764687"/>
            <a:ext cx="8024194" cy="0"/>
          </a:xfrm>
          <a:prstGeom prst="line">
            <a:avLst/>
          </a:prstGeom>
          <a:ln w="9525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7810474" y="2560388"/>
            <a:ext cx="8448404" cy="2938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3"/>
              </a:lnSpc>
            </a:pPr>
            <a:r>
              <a:rPr lang="en-US" sz="3762" b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M Sans Bold"/>
                <a:sym typeface="DM Sans Bold"/>
              </a:rPr>
              <a:t>動畫實現：</a:t>
            </a:r>
          </a:p>
          <a:p>
            <a:pPr algn="l">
              <a:lnSpc>
                <a:spcPts val="4443"/>
              </a:lnSpc>
            </a:pPr>
            <a:r>
              <a:rPr lang="en-US" sz="2962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M Sans"/>
                <a:sym typeface="DM Sans"/>
              </a:rPr>
              <a:t>利用 framer-motion 的 useDragControls 和 motion 元件，監聽使用者的拖曳手勢。我們設定了物理動畫參數（如彈性、阻尼），讓卡片滑動與回彈的效果極度逼真。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245030" y="2671409"/>
            <a:ext cx="1281073" cy="921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840"/>
              </a:lnSpc>
            </a:pPr>
            <a:r>
              <a:rPr lang="en-US" sz="5600" spc="-812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245031" y="5824401"/>
            <a:ext cx="1281073" cy="921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840"/>
              </a:lnSpc>
            </a:pPr>
            <a:r>
              <a:rPr lang="en-US" sz="5600" spc="-812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-3241587" y="531951"/>
            <a:ext cx="12689927" cy="83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7"/>
              </a:lnSpc>
            </a:pPr>
            <a:r>
              <a:rPr lang="en-US" sz="8199" spc="-746">
                <a:solidFill>
                  <a:srgbClr val="FFFFF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系統功能實作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96076" y="9544050"/>
            <a:ext cx="7353998" cy="365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RESTAURANT RECOMMENDATION SYSTEM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453874" y="1581016"/>
            <a:ext cx="8455640" cy="1028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6"/>
              </a:lnSpc>
              <a:spcBef>
                <a:spcPct val="0"/>
              </a:spcBef>
            </a:pPr>
            <a:r>
              <a:rPr lang="en-US" sz="624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TINDER 互動滑動推薦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810474" y="5755073"/>
            <a:ext cx="8448404" cy="2376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3"/>
              </a:lnSpc>
            </a:pPr>
            <a:r>
              <a:rPr lang="en-US" sz="3762" b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M Sans Bold"/>
                <a:sym typeface="DM Sans Bold"/>
              </a:rPr>
              <a:t>邏輯觸發：</a:t>
            </a:r>
          </a:p>
          <a:p>
            <a:pPr algn="l">
              <a:lnSpc>
                <a:spcPts val="4443"/>
              </a:lnSpc>
            </a:pPr>
            <a:r>
              <a:rPr lang="en-US" sz="2962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M Sans"/>
                <a:sym typeface="DM Sans"/>
              </a:rPr>
              <a:t>在 onDragEnd 事件中，我們檢查卡片的最終 offset。若 X 軸位移超過預設閾值（例如螢幕寬度的 30%），則判定為一次有效的滑動。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5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5868" y="-635766"/>
            <a:ext cx="7548481" cy="7001216"/>
          </a:xfrm>
          <a:custGeom>
            <a:avLst/>
            <a:gdLst/>
            <a:ahLst/>
            <a:cxnLst/>
            <a:rect l="l" t="t" r="r" b="b"/>
            <a:pathLst>
              <a:path w="7548481" h="7001216">
                <a:moveTo>
                  <a:pt x="0" y="0"/>
                </a:moveTo>
                <a:lnTo>
                  <a:pt x="7548482" y="0"/>
                </a:lnTo>
                <a:lnTo>
                  <a:pt x="7548482" y="7001217"/>
                </a:lnTo>
                <a:lnTo>
                  <a:pt x="0" y="70012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194065" y="4462859"/>
            <a:ext cx="8594883" cy="8229600"/>
          </a:xfrm>
          <a:custGeom>
            <a:avLst/>
            <a:gdLst/>
            <a:ahLst/>
            <a:cxnLst/>
            <a:rect l="l" t="t" r="r" b="b"/>
            <a:pathLst>
              <a:path w="8594883" h="8229600">
                <a:moveTo>
                  <a:pt x="0" y="0"/>
                </a:moveTo>
                <a:lnTo>
                  <a:pt x="8594883" y="0"/>
                </a:lnTo>
                <a:lnTo>
                  <a:pt x="859488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9954" y="763155"/>
            <a:ext cx="3863920" cy="3699704"/>
          </a:xfrm>
          <a:custGeom>
            <a:avLst/>
            <a:gdLst/>
            <a:ahLst/>
            <a:cxnLst/>
            <a:rect l="l" t="t" r="r" b="b"/>
            <a:pathLst>
              <a:path w="3863920" h="3699704">
                <a:moveTo>
                  <a:pt x="0" y="0"/>
                </a:moveTo>
                <a:lnTo>
                  <a:pt x="3863920" y="0"/>
                </a:lnTo>
                <a:lnTo>
                  <a:pt x="3863920" y="3699704"/>
                </a:lnTo>
                <a:lnTo>
                  <a:pt x="0" y="36997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15751273" y="-1086697"/>
            <a:ext cx="3863920" cy="3699704"/>
          </a:xfrm>
          <a:custGeom>
            <a:avLst/>
            <a:gdLst/>
            <a:ahLst/>
            <a:cxnLst/>
            <a:rect l="l" t="t" r="r" b="b"/>
            <a:pathLst>
              <a:path w="3863920" h="3699704">
                <a:moveTo>
                  <a:pt x="0" y="0"/>
                </a:moveTo>
                <a:lnTo>
                  <a:pt x="3863920" y="0"/>
                </a:lnTo>
                <a:lnTo>
                  <a:pt x="3863920" y="3699704"/>
                </a:lnTo>
                <a:lnTo>
                  <a:pt x="0" y="36997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4359823" y="1268668"/>
            <a:ext cx="12689927" cy="7749664"/>
            <a:chOff x="0" y="0"/>
            <a:chExt cx="3342203" cy="20410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42203" cy="2041064"/>
            </a:xfrm>
            <a:custGeom>
              <a:avLst/>
              <a:gdLst/>
              <a:ahLst/>
              <a:cxnLst/>
              <a:rect l="l" t="t" r="r" b="b"/>
              <a:pathLst>
                <a:path w="3342203" h="2041064">
                  <a:moveTo>
                    <a:pt x="15252" y="0"/>
                  </a:moveTo>
                  <a:lnTo>
                    <a:pt x="3326951" y="0"/>
                  </a:lnTo>
                  <a:cubicBezTo>
                    <a:pt x="3335374" y="0"/>
                    <a:pt x="3342203" y="6829"/>
                    <a:pt x="3342203" y="15252"/>
                  </a:cubicBezTo>
                  <a:lnTo>
                    <a:pt x="3342203" y="2025812"/>
                  </a:lnTo>
                  <a:cubicBezTo>
                    <a:pt x="3342203" y="2034235"/>
                    <a:pt x="3335374" y="2041064"/>
                    <a:pt x="3326951" y="2041064"/>
                  </a:cubicBezTo>
                  <a:lnTo>
                    <a:pt x="15252" y="2041064"/>
                  </a:lnTo>
                  <a:cubicBezTo>
                    <a:pt x="11207" y="2041064"/>
                    <a:pt x="7328" y="2039457"/>
                    <a:pt x="4467" y="2036597"/>
                  </a:cubicBezTo>
                  <a:cubicBezTo>
                    <a:pt x="1607" y="2033736"/>
                    <a:pt x="0" y="2029857"/>
                    <a:pt x="0" y="2025812"/>
                  </a:cubicBezTo>
                  <a:lnTo>
                    <a:pt x="0" y="15252"/>
                  </a:lnTo>
                  <a:cubicBezTo>
                    <a:pt x="0" y="6829"/>
                    <a:pt x="6829" y="0"/>
                    <a:pt x="152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342203" cy="20886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13908993" y="5077050"/>
            <a:ext cx="7548481" cy="7001216"/>
          </a:xfrm>
          <a:custGeom>
            <a:avLst/>
            <a:gdLst/>
            <a:ahLst/>
            <a:cxnLst/>
            <a:rect l="l" t="t" r="r" b="b"/>
            <a:pathLst>
              <a:path w="7548481" h="7001216">
                <a:moveTo>
                  <a:pt x="0" y="0"/>
                </a:moveTo>
                <a:lnTo>
                  <a:pt x="7548481" y="0"/>
                </a:lnTo>
                <a:lnTo>
                  <a:pt x="7548481" y="7001217"/>
                </a:lnTo>
                <a:lnTo>
                  <a:pt x="0" y="70012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AutoShape 16"/>
          <p:cNvSpPr/>
          <p:nvPr/>
        </p:nvSpPr>
        <p:spPr>
          <a:xfrm>
            <a:off x="7416942" y="5764687"/>
            <a:ext cx="8024194" cy="0"/>
          </a:xfrm>
          <a:prstGeom prst="line">
            <a:avLst/>
          </a:prstGeom>
          <a:ln w="9525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7794350" y="2855663"/>
            <a:ext cx="8254918" cy="2376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3"/>
              </a:lnSpc>
            </a:pPr>
            <a:r>
              <a:rPr lang="en-US" sz="3762" b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M Sans Bold"/>
                <a:sym typeface="DM Sans Bold"/>
              </a:rPr>
              <a:t>後端通訊：</a:t>
            </a:r>
          </a:p>
          <a:p>
            <a:pPr algn="l">
              <a:lnSpc>
                <a:spcPts val="4443"/>
              </a:lnSpc>
            </a:pPr>
            <a:r>
              <a:rPr lang="en-US" sz="2962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M Sans"/>
                <a:sym typeface="DM Sans"/>
              </a:rPr>
              <a:t>根據滑動方向（左或右），觸發對應的 like 或 dislike 動作，並非同步呼叫 /api/swipes 端點，將結果記錄至後端。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376662" y="2802131"/>
            <a:ext cx="1281073" cy="921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840"/>
              </a:lnSpc>
            </a:pPr>
            <a:r>
              <a:rPr lang="en-US" sz="5600" spc="-812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376662" y="5894989"/>
            <a:ext cx="1281073" cy="921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840"/>
              </a:lnSpc>
            </a:pPr>
            <a:r>
              <a:rPr lang="en-US" sz="5600" spc="-812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04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-3241587" y="531951"/>
            <a:ext cx="12689927" cy="83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7"/>
              </a:lnSpc>
            </a:pPr>
            <a:r>
              <a:rPr lang="en-US" sz="8199" spc="-746">
                <a:solidFill>
                  <a:srgbClr val="FFFFF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系統功能實作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96076" y="9544050"/>
            <a:ext cx="7353998" cy="365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RESTAURANT RECOMMENDATION SYSTEM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453874" y="1581016"/>
            <a:ext cx="8455640" cy="1028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6"/>
              </a:lnSpc>
              <a:spcBef>
                <a:spcPct val="0"/>
              </a:spcBef>
            </a:pPr>
            <a:r>
              <a:rPr lang="en-US" sz="624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TINDER 互動滑動推薦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810474" y="5755073"/>
            <a:ext cx="8448404" cy="2376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3"/>
              </a:lnSpc>
            </a:pPr>
            <a:r>
              <a:rPr lang="en-US" sz="3762" b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M Sans Bold"/>
                <a:sym typeface="DM Sans Bold"/>
              </a:rPr>
              <a:t>即時反饋：</a:t>
            </a:r>
          </a:p>
          <a:p>
            <a:pPr algn="l">
              <a:lnSpc>
                <a:spcPts val="4443"/>
              </a:lnSpc>
            </a:pPr>
            <a:r>
              <a:rPr lang="en-US" sz="2962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M Sans"/>
                <a:sym typeface="DM Sans"/>
              </a:rPr>
              <a:t>無論成功與否，卡片都會以流暢的動畫移出畫面，同時下一張推薦卡片會自動補上，確保了不間斷的互動流程。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5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202" y="0"/>
            <a:ext cx="5594531" cy="4868819"/>
          </a:xfrm>
          <a:custGeom>
            <a:avLst/>
            <a:gdLst/>
            <a:ahLst/>
            <a:cxnLst/>
            <a:rect l="l" t="t" r="r" b="b"/>
            <a:pathLst>
              <a:path w="5594531" h="4868819">
                <a:moveTo>
                  <a:pt x="0" y="0"/>
                </a:moveTo>
                <a:lnTo>
                  <a:pt x="5594531" y="0"/>
                </a:lnTo>
                <a:lnTo>
                  <a:pt x="5594531" y="4868819"/>
                </a:lnTo>
                <a:lnTo>
                  <a:pt x="0" y="48688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012" t="-57743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2727672" y="0"/>
            <a:ext cx="5594531" cy="4868819"/>
          </a:xfrm>
          <a:custGeom>
            <a:avLst/>
            <a:gdLst/>
            <a:ahLst/>
            <a:cxnLst/>
            <a:rect l="l" t="t" r="r" b="b"/>
            <a:pathLst>
              <a:path w="5594531" h="4868819">
                <a:moveTo>
                  <a:pt x="5594530" y="0"/>
                </a:moveTo>
                <a:lnTo>
                  <a:pt x="0" y="0"/>
                </a:lnTo>
                <a:lnTo>
                  <a:pt x="0" y="4868819"/>
                </a:lnTo>
                <a:lnTo>
                  <a:pt x="5594530" y="4868819"/>
                </a:lnTo>
                <a:lnTo>
                  <a:pt x="5594530" y="0"/>
                </a:lnTo>
                <a:close/>
              </a:path>
            </a:pathLst>
          </a:custGeom>
          <a:blipFill>
            <a:blip r:embed="rId2"/>
            <a:stretch>
              <a:fillRect l="-48012" t="-57743"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6208369" y="7476133"/>
            <a:ext cx="5871262" cy="5621734"/>
          </a:xfrm>
          <a:custGeom>
            <a:avLst/>
            <a:gdLst/>
            <a:ahLst/>
            <a:cxnLst/>
            <a:rect l="l" t="t" r="r" b="b"/>
            <a:pathLst>
              <a:path w="5871262" h="5621734">
                <a:moveTo>
                  <a:pt x="0" y="0"/>
                </a:moveTo>
                <a:lnTo>
                  <a:pt x="5871262" y="0"/>
                </a:lnTo>
                <a:lnTo>
                  <a:pt x="5871262" y="5621734"/>
                </a:lnTo>
                <a:lnTo>
                  <a:pt x="0" y="56217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45960" y="68219"/>
            <a:ext cx="16230600" cy="9810750"/>
            <a:chOff x="0" y="0"/>
            <a:chExt cx="4274726" cy="25839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2583901"/>
            </a:xfrm>
            <a:custGeom>
              <a:avLst/>
              <a:gdLst/>
              <a:ahLst/>
              <a:cxnLst/>
              <a:rect l="l" t="t" r="r" b="b"/>
              <a:pathLst>
                <a:path w="4274726" h="2583901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571976"/>
                  </a:lnTo>
                  <a:cubicBezTo>
                    <a:pt x="4274726" y="2578562"/>
                    <a:pt x="4269387" y="2583901"/>
                    <a:pt x="4262801" y="2583901"/>
                  </a:cubicBezTo>
                  <a:lnTo>
                    <a:pt x="11925" y="2583901"/>
                  </a:lnTo>
                  <a:cubicBezTo>
                    <a:pt x="5339" y="2583901"/>
                    <a:pt x="0" y="2578562"/>
                    <a:pt x="0" y="2571976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274726" cy="26315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4750442" y="4643521"/>
            <a:ext cx="3204649" cy="1806621"/>
          </a:xfrm>
          <a:custGeom>
            <a:avLst/>
            <a:gdLst/>
            <a:ahLst/>
            <a:cxnLst/>
            <a:rect l="l" t="t" r="r" b="b"/>
            <a:pathLst>
              <a:path w="3204649" h="1806621">
                <a:moveTo>
                  <a:pt x="0" y="0"/>
                </a:moveTo>
                <a:lnTo>
                  <a:pt x="3204649" y="0"/>
                </a:lnTo>
                <a:lnTo>
                  <a:pt x="3204649" y="1806620"/>
                </a:lnTo>
                <a:lnTo>
                  <a:pt x="0" y="18066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955091" y="4643521"/>
            <a:ext cx="3204649" cy="1806621"/>
          </a:xfrm>
          <a:custGeom>
            <a:avLst/>
            <a:gdLst/>
            <a:ahLst/>
            <a:cxnLst/>
            <a:rect l="l" t="t" r="r" b="b"/>
            <a:pathLst>
              <a:path w="3204649" h="1806621">
                <a:moveTo>
                  <a:pt x="0" y="0"/>
                </a:moveTo>
                <a:lnTo>
                  <a:pt x="3204648" y="0"/>
                </a:lnTo>
                <a:lnTo>
                  <a:pt x="3204648" y="1806620"/>
                </a:lnTo>
                <a:lnTo>
                  <a:pt x="0" y="18066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1159739" y="4643521"/>
            <a:ext cx="3204649" cy="1806621"/>
          </a:xfrm>
          <a:custGeom>
            <a:avLst/>
            <a:gdLst/>
            <a:ahLst/>
            <a:cxnLst/>
            <a:rect l="l" t="t" r="r" b="b"/>
            <a:pathLst>
              <a:path w="3204649" h="1806621">
                <a:moveTo>
                  <a:pt x="0" y="0"/>
                </a:moveTo>
                <a:lnTo>
                  <a:pt x="3204649" y="0"/>
                </a:lnTo>
                <a:lnTo>
                  <a:pt x="3204649" y="1806620"/>
                </a:lnTo>
                <a:lnTo>
                  <a:pt x="0" y="18066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1" name="Group 11"/>
          <p:cNvGrpSpPr/>
          <p:nvPr/>
        </p:nvGrpSpPr>
        <p:grpSpPr>
          <a:xfrm>
            <a:off x="5384295" y="2730562"/>
            <a:ext cx="1348760" cy="134876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11468C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593958" y="7014340"/>
            <a:ext cx="1348760" cy="134876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1D8BC9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792337" y="2730562"/>
            <a:ext cx="1348760" cy="134876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2BC5CD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0" name="AutoShape 20"/>
          <p:cNvSpPr/>
          <p:nvPr/>
        </p:nvSpPr>
        <p:spPr>
          <a:xfrm flipV="1">
            <a:off x="6058675" y="4079322"/>
            <a:ext cx="0" cy="564199"/>
          </a:xfrm>
          <a:prstGeom prst="line">
            <a:avLst/>
          </a:prstGeom>
          <a:ln w="47625" cap="flat">
            <a:solidFill>
              <a:srgbClr val="11468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flipV="1">
            <a:off x="9268338" y="6450141"/>
            <a:ext cx="0" cy="564199"/>
          </a:xfrm>
          <a:prstGeom prst="line">
            <a:avLst/>
          </a:prstGeom>
          <a:ln w="47625" cap="flat">
            <a:solidFill>
              <a:srgbClr val="1D8B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flipV="1">
            <a:off x="12466716" y="4079322"/>
            <a:ext cx="0" cy="564199"/>
          </a:xfrm>
          <a:prstGeom prst="line">
            <a:avLst/>
          </a:prstGeom>
          <a:ln w="47625" cap="flat">
            <a:solidFill>
              <a:srgbClr val="2BC5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Freeform 23"/>
          <p:cNvSpPr/>
          <p:nvPr/>
        </p:nvSpPr>
        <p:spPr>
          <a:xfrm>
            <a:off x="5733897" y="2985540"/>
            <a:ext cx="758522" cy="842802"/>
          </a:xfrm>
          <a:custGeom>
            <a:avLst/>
            <a:gdLst/>
            <a:ahLst/>
            <a:cxnLst/>
            <a:rect l="l" t="t" r="r" b="b"/>
            <a:pathLst>
              <a:path w="758522" h="842802">
                <a:moveTo>
                  <a:pt x="0" y="0"/>
                </a:moveTo>
                <a:lnTo>
                  <a:pt x="758521" y="0"/>
                </a:lnTo>
                <a:lnTo>
                  <a:pt x="758521" y="842803"/>
                </a:lnTo>
                <a:lnTo>
                  <a:pt x="0" y="8428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8835976" y="7216758"/>
            <a:ext cx="864723" cy="900753"/>
          </a:xfrm>
          <a:custGeom>
            <a:avLst/>
            <a:gdLst/>
            <a:ahLst/>
            <a:cxnLst/>
            <a:rect l="l" t="t" r="r" b="b"/>
            <a:pathLst>
              <a:path w="864723" h="900753">
                <a:moveTo>
                  <a:pt x="0" y="0"/>
                </a:moveTo>
                <a:lnTo>
                  <a:pt x="864723" y="0"/>
                </a:lnTo>
                <a:lnTo>
                  <a:pt x="864723" y="900753"/>
                </a:lnTo>
                <a:lnTo>
                  <a:pt x="0" y="90075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1981351" y="2860051"/>
            <a:ext cx="970731" cy="1093782"/>
          </a:xfrm>
          <a:custGeom>
            <a:avLst/>
            <a:gdLst/>
            <a:ahLst/>
            <a:cxnLst/>
            <a:rect l="l" t="t" r="r" b="b"/>
            <a:pathLst>
              <a:path w="970731" h="1093782">
                <a:moveTo>
                  <a:pt x="0" y="0"/>
                </a:moveTo>
                <a:lnTo>
                  <a:pt x="970731" y="0"/>
                </a:lnTo>
                <a:lnTo>
                  <a:pt x="970731" y="1093781"/>
                </a:lnTo>
                <a:lnTo>
                  <a:pt x="0" y="109378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3931387" y="780513"/>
            <a:ext cx="11252056" cy="716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34"/>
              </a:lnSpc>
              <a:spcBef>
                <a:spcPct val="0"/>
              </a:spcBef>
            </a:pPr>
            <a:r>
              <a:rPr lang="en-US" sz="7073" spc="-643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系統功能實作-中介層權限驗證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851612" y="6775954"/>
            <a:ext cx="3103479" cy="2228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8"/>
              </a:lnSpc>
            </a:pPr>
            <a:r>
              <a:rPr lang="en-US" sz="3657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Next.js Middleware</a:t>
            </a:r>
          </a:p>
          <a:p>
            <a:pPr algn="ctr">
              <a:lnSpc>
                <a:spcPts val="4388"/>
              </a:lnSpc>
            </a:pPr>
            <a:r>
              <a:rPr lang="en-US" sz="3657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攔截需要保護的路由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268843" y="5137403"/>
            <a:ext cx="1464212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43"/>
              </a:lnSpc>
            </a:pPr>
            <a:r>
              <a:rPr lang="en-US" sz="5452" b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 01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587968" y="5137403"/>
            <a:ext cx="1464212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43"/>
              </a:lnSpc>
            </a:pPr>
            <a:r>
              <a:rPr lang="en-US" sz="5452" b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02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791642" y="5137403"/>
            <a:ext cx="1464212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43"/>
              </a:lnSpc>
            </a:pPr>
            <a:r>
              <a:rPr lang="en-US" sz="5452" b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03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380120" y="2130416"/>
            <a:ext cx="3879910" cy="2228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8"/>
              </a:lnSpc>
            </a:pPr>
            <a:r>
              <a:rPr lang="en-US" sz="3657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用 jose 函式庫，在 Middleware 中解析並驗證 Access Token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46568" y="9831344"/>
            <a:ext cx="7353998" cy="365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RESTAURANT RECOMMENDATION SYSTEM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842872" y="7020029"/>
            <a:ext cx="3258765" cy="1097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8"/>
              </a:lnSpc>
              <a:spcBef>
                <a:spcPct val="0"/>
              </a:spcBef>
            </a:pPr>
            <a:r>
              <a:rPr lang="en-US" sz="3657" b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驗證失敗則重導向至登入頁面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5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202" y="0"/>
            <a:ext cx="5594531" cy="4868819"/>
          </a:xfrm>
          <a:custGeom>
            <a:avLst/>
            <a:gdLst/>
            <a:ahLst/>
            <a:cxnLst/>
            <a:rect l="l" t="t" r="r" b="b"/>
            <a:pathLst>
              <a:path w="5594531" h="4868819">
                <a:moveTo>
                  <a:pt x="0" y="0"/>
                </a:moveTo>
                <a:lnTo>
                  <a:pt x="5594531" y="0"/>
                </a:lnTo>
                <a:lnTo>
                  <a:pt x="5594531" y="4868819"/>
                </a:lnTo>
                <a:lnTo>
                  <a:pt x="0" y="48688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012" t="-57743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2727672" y="0"/>
            <a:ext cx="5594531" cy="4868819"/>
          </a:xfrm>
          <a:custGeom>
            <a:avLst/>
            <a:gdLst/>
            <a:ahLst/>
            <a:cxnLst/>
            <a:rect l="l" t="t" r="r" b="b"/>
            <a:pathLst>
              <a:path w="5594531" h="4868819">
                <a:moveTo>
                  <a:pt x="5594530" y="0"/>
                </a:moveTo>
                <a:lnTo>
                  <a:pt x="0" y="0"/>
                </a:lnTo>
                <a:lnTo>
                  <a:pt x="0" y="4868819"/>
                </a:lnTo>
                <a:lnTo>
                  <a:pt x="5594530" y="4868819"/>
                </a:lnTo>
                <a:lnTo>
                  <a:pt x="5594530" y="0"/>
                </a:lnTo>
                <a:close/>
              </a:path>
            </a:pathLst>
          </a:custGeom>
          <a:blipFill>
            <a:blip r:embed="rId2"/>
            <a:stretch>
              <a:fillRect l="-48012" t="-57743"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6208369" y="7476133"/>
            <a:ext cx="5871262" cy="5621734"/>
          </a:xfrm>
          <a:custGeom>
            <a:avLst/>
            <a:gdLst/>
            <a:ahLst/>
            <a:cxnLst/>
            <a:rect l="l" t="t" r="r" b="b"/>
            <a:pathLst>
              <a:path w="5871262" h="5621734">
                <a:moveTo>
                  <a:pt x="0" y="0"/>
                </a:moveTo>
                <a:lnTo>
                  <a:pt x="5871262" y="0"/>
                </a:lnTo>
                <a:lnTo>
                  <a:pt x="5871262" y="5621734"/>
                </a:lnTo>
                <a:lnTo>
                  <a:pt x="0" y="56217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45960" y="68219"/>
            <a:ext cx="16230600" cy="9810750"/>
            <a:chOff x="0" y="0"/>
            <a:chExt cx="4274726" cy="25839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2583901"/>
            </a:xfrm>
            <a:custGeom>
              <a:avLst/>
              <a:gdLst/>
              <a:ahLst/>
              <a:cxnLst/>
              <a:rect l="l" t="t" r="r" b="b"/>
              <a:pathLst>
                <a:path w="4274726" h="2583901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571976"/>
                  </a:lnTo>
                  <a:cubicBezTo>
                    <a:pt x="4274726" y="2578562"/>
                    <a:pt x="4269387" y="2583901"/>
                    <a:pt x="4262801" y="2583901"/>
                  </a:cubicBezTo>
                  <a:lnTo>
                    <a:pt x="11925" y="2583901"/>
                  </a:lnTo>
                  <a:cubicBezTo>
                    <a:pt x="5339" y="2583901"/>
                    <a:pt x="0" y="2578562"/>
                    <a:pt x="0" y="2571976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274726" cy="26315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3259908" y="4380410"/>
            <a:ext cx="3260001" cy="1837825"/>
          </a:xfrm>
          <a:custGeom>
            <a:avLst/>
            <a:gdLst/>
            <a:ahLst/>
            <a:cxnLst/>
            <a:rect l="l" t="t" r="r" b="b"/>
            <a:pathLst>
              <a:path w="3260001" h="1837825">
                <a:moveTo>
                  <a:pt x="0" y="0"/>
                </a:moveTo>
                <a:lnTo>
                  <a:pt x="3260000" y="0"/>
                </a:lnTo>
                <a:lnTo>
                  <a:pt x="3260000" y="1837825"/>
                </a:lnTo>
                <a:lnTo>
                  <a:pt x="0" y="1837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6519908" y="4380410"/>
            <a:ext cx="3260001" cy="1837825"/>
          </a:xfrm>
          <a:custGeom>
            <a:avLst/>
            <a:gdLst/>
            <a:ahLst/>
            <a:cxnLst/>
            <a:rect l="l" t="t" r="r" b="b"/>
            <a:pathLst>
              <a:path w="3260001" h="1837825">
                <a:moveTo>
                  <a:pt x="0" y="0"/>
                </a:moveTo>
                <a:lnTo>
                  <a:pt x="3260001" y="0"/>
                </a:lnTo>
                <a:lnTo>
                  <a:pt x="3260001" y="1837825"/>
                </a:lnTo>
                <a:lnTo>
                  <a:pt x="0" y="18378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9779909" y="4380410"/>
            <a:ext cx="3260001" cy="1837825"/>
          </a:xfrm>
          <a:custGeom>
            <a:avLst/>
            <a:gdLst/>
            <a:ahLst/>
            <a:cxnLst/>
            <a:rect l="l" t="t" r="r" b="b"/>
            <a:pathLst>
              <a:path w="3260001" h="1837825">
                <a:moveTo>
                  <a:pt x="0" y="0"/>
                </a:moveTo>
                <a:lnTo>
                  <a:pt x="3260001" y="0"/>
                </a:lnTo>
                <a:lnTo>
                  <a:pt x="3260001" y="1837825"/>
                </a:lnTo>
                <a:lnTo>
                  <a:pt x="0" y="18378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3039910" y="4380410"/>
            <a:ext cx="3260001" cy="1837825"/>
          </a:xfrm>
          <a:custGeom>
            <a:avLst/>
            <a:gdLst/>
            <a:ahLst/>
            <a:cxnLst/>
            <a:rect l="l" t="t" r="r" b="b"/>
            <a:pathLst>
              <a:path w="3260001" h="1837825">
                <a:moveTo>
                  <a:pt x="0" y="0"/>
                </a:moveTo>
                <a:lnTo>
                  <a:pt x="3260000" y="0"/>
                </a:lnTo>
                <a:lnTo>
                  <a:pt x="3260000" y="1837825"/>
                </a:lnTo>
                <a:lnTo>
                  <a:pt x="0" y="18378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2" name="Group 12"/>
          <p:cNvGrpSpPr/>
          <p:nvPr/>
        </p:nvGrpSpPr>
        <p:grpSpPr>
          <a:xfrm>
            <a:off x="3904709" y="2434410"/>
            <a:ext cx="1372056" cy="137205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11468C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169810" y="6792179"/>
            <a:ext cx="1372056" cy="1372056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1D8BC9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423433" y="2434410"/>
            <a:ext cx="1372056" cy="1372056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2BC5CD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688323" y="6792179"/>
            <a:ext cx="1372056" cy="1372056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31BF8A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4" name="AutoShape 24"/>
          <p:cNvSpPr/>
          <p:nvPr/>
        </p:nvSpPr>
        <p:spPr>
          <a:xfrm flipV="1">
            <a:off x="4590737" y="3806466"/>
            <a:ext cx="0" cy="573944"/>
          </a:xfrm>
          <a:prstGeom prst="line">
            <a:avLst/>
          </a:prstGeom>
          <a:ln w="47625" cap="flat">
            <a:solidFill>
              <a:srgbClr val="11468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 flipV="1">
            <a:off x="7855838" y="6218235"/>
            <a:ext cx="0" cy="573944"/>
          </a:xfrm>
          <a:prstGeom prst="line">
            <a:avLst/>
          </a:prstGeom>
          <a:ln w="47625" cap="flat">
            <a:solidFill>
              <a:srgbClr val="1D8B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 flipV="1">
            <a:off x="11109461" y="3806466"/>
            <a:ext cx="0" cy="573944"/>
          </a:xfrm>
          <a:prstGeom prst="line">
            <a:avLst/>
          </a:prstGeom>
          <a:ln w="47625" cap="flat">
            <a:solidFill>
              <a:srgbClr val="2BC5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 flipV="1">
            <a:off x="14374351" y="6218235"/>
            <a:ext cx="0" cy="573944"/>
          </a:xfrm>
          <a:prstGeom prst="line">
            <a:avLst/>
          </a:prstGeom>
          <a:ln w="47625" cap="flat">
            <a:solidFill>
              <a:srgbClr val="31BF8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Freeform 28"/>
          <p:cNvSpPr/>
          <p:nvPr/>
        </p:nvSpPr>
        <p:spPr>
          <a:xfrm>
            <a:off x="4260349" y="2693792"/>
            <a:ext cx="771623" cy="857359"/>
          </a:xfrm>
          <a:custGeom>
            <a:avLst/>
            <a:gdLst/>
            <a:ahLst/>
            <a:cxnLst/>
            <a:rect l="l" t="t" r="r" b="b"/>
            <a:pathLst>
              <a:path w="771623" h="857359">
                <a:moveTo>
                  <a:pt x="0" y="0"/>
                </a:moveTo>
                <a:lnTo>
                  <a:pt x="771623" y="0"/>
                </a:lnTo>
                <a:lnTo>
                  <a:pt x="771623" y="857359"/>
                </a:lnTo>
                <a:lnTo>
                  <a:pt x="0" y="85735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7416009" y="6998093"/>
            <a:ext cx="879658" cy="916311"/>
          </a:xfrm>
          <a:custGeom>
            <a:avLst/>
            <a:gdLst/>
            <a:ahLst/>
            <a:cxnLst/>
            <a:rect l="l" t="t" r="r" b="b"/>
            <a:pathLst>
              <a:path w="879658" h="916311">
                <a:moveTo>
                  <a:pt x="0" y="0"/>
                </a:moveTo>
                <a:lnTo>
                  <a:pt x="879658" y="0"/>
                </a:lnTo>
                <a:lnTo>
                  <a:pt x="879658" y="916311"/>
                </a:lnTo>
                <a:lnTo>
                  <a:pt x="0" y="91631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0615712" y="2566135"/>
            <a:ext cx="987498" cy="1112674"/>
          </a:xfrm>
          <a:custGeom>
            <a:avLst/>
            <a:gdLst/>
            <a:ahLst/>
            <a:cxnLst/>
            <a:rect l="l" t="t" r="r" b="b"/>
            <a:pathLst>
              <a:path w="987498" h="1112674">
                <a:moveTo>
                  <a:pt x="0" y="0"/>
                </a:moveTo>
                <a:lnTo>
                  <a:pt x="987498" y="0"/>
                </a:lnTo>
                <a:lnTo>
                  <a:pt x="987498" y="1112674"/>
                </a:lnTo>
                <a:lnTo>
                  <a:pt x="0" y="111267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3917193" y="6998093"/>
            <a:ext cx="914317" cy="1067674"/>
          </a:xfrm>
          <a:custGeom>
            <a:avLst/>
            <a:gdLst/>
            <a:ahLst/>
            <a:cxnLst/>
            <a:rect l="l" t="t" r="r" b="b"/>
            <a:pathLst>
              <a:path w="914317" h="1067674">
                <a:moveTo>
                  <a:pt x="0" y="0"/>
                </a:moveTo>
                <a:lnTo>
                  <a:pt x="914317" y="0"/>
                </a:lnTo>
                <a:lnTo>
                  <a:pt x="914317" y="1067674"/>
                </a:lnTo>
                <a:lnTo>
                  <a:pt x="0" y="106767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3931387" y="780513"/>
            <a:ext cx="11252056" cy="716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34"/>
              </a:lnSpc>
              <a:spcBef>
                <a:spcPct val="0"/>
              </a:spcBef>
            </a:pPr>
            <a:r>
              <a:rPr lang="en-US" sz="7073" spc="-643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資料流程-註冊驗證流程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204857" y="6677286"/>
            <a:ext cx="3315052" cy="169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4"/>
              </a:lnSpc>
            </a:pPr>
            <a:r>
              <a:rPr lang="en-US" sz="3720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使用者填入 username &amp;  Email &amp; 密碼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787262" y="4892347"/>
            <a:ext cx="1489503" cy="82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56"/>
              </a:lnSpc>
            </a:pPr>
            <a:r>
              <a:rPr lang="en-US" sz="5546" b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 01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163717" y="4892347"/>
            <a:ext cx="1489503" cy="82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56"/>
              </a:lnSpc>
            </a:pPr>
            <a:r>
              <a:rPr lang="en-US" sz="5546" b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02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422726" y="4892347"/>
            <a:ext cx="1489503" cy="82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56"/>
              </a:lnSpc>
            </a:pPr>
            <a:r>
              <a:rPr lang="en-US" sz="5546" b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03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688323" y="4892347"/>
            <a:ext cx="1489503" cy="82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56"/>
              </a:lnSpc>
            </a:pPr>
            <a:r>
              <a:rPr lang="en-US" sz="5546" b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04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453388" y="3041819"/>
            <a:ext cx="3315052" cy="113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4"/>
              </a:lnSpc>
            </a:pPr>
            <a:r>
              <a:rPr lang="en-US" sz="3720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 前端</a:t>
            </a:r>
          </a:p>
          <a:p>
            <a:pPr algn="ctr">
              <a:lnSpc>
                <a:spcPts val="4464"/>
              </a:lnSpc>
            </a:pPr>
            <a:r>
              <a:rPr lang="en-US" sz="3720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驗證格式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052100" y="6783265"/>
            <a:ext cx="4230754" cy="1700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4"/>
              </a:lnSpc>
            </a:pPr>
            <a:r>
              <a:rPr lang="en-US" sz="3720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發送 POST 請求 /api/auth/register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775549" y="2754542"/>
            <a:ext cx="3315052" cy="113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4"/>
              </a:lnSpc>
            </a:pPr>
            <a:r>
              <a:rPr lang="en-US" sz="3720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後端</a:t>
            </a:r>
          </a:p>
          <a:p>
            <a:pPr algn="ctr">
              <a:lnSpc>
                <a:spcPts val="4464"/>
              </a:lnSpc>
            </a:pPr>
            <a:r>
              <a:rPr lang="en-US" sz="3720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驗證是否重覆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46568" y="9831344"/>
            <a:ext cx="7353998" cy="365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RESTAURANT RECOMMENDATION SYSTEM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5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202" y="0"/>
            <a:ext cx="5594531" cy="4868819"/>
          </a:xfrm>
          <a:custGeom>
            <a:avLst/>
            <a:gdLst/>
            <a:ahLst/>
            <a:cxnLst/>
            <a:rect l="l" t="t" r="r" b="b"/>
            <a:pathLst>
              <a:path w="5594531" h="4868819">
                <a:moveTo>
                  <a:pt x="0" y="0"/>
                </a:moveTo>
                <a:lnTo>
                  <a:pt x="5594531" y="0"/>
                </a:lnTo>
                <a:lnTo>
                  <a:pt x="5594531" y="4868819"/>
                </a:lnTo>
                <a:lnTo>
                  <a:pt x="0" y="48688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012" t="-57743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2727672" y="0"/>
            <a:ext cx="5594531" cy="4868819"/>
          </a:xfrm>
          <a:custGeom>
            <a:avLst/>
            <a:gdLst/>
            <a:ahLst/>
            <a:cxnLst/>
            <a:rect l="l" t="t" r="r" b="b"/>
            <a:pathLst>
              <a:path w="5594531" h="4868819">
                <a:moveTo>
                  <a:pt x="5594530" y="0"/>
                </a:moveTo>
                <a:lnTo>
                  <a:pt x="0" y="0"/>
                </a:lnTo>
                <a:lnTo>
                  <a:pt x="0" y="4868819"/>
                </a:lnTo>
                <a:lnTo>
                  <a:pt x="5594530" y="4868819"/>
                </a:lnTo>
                <a:lnTo>
                  <a:pt x="5594530" y="0"/>
                </a:lnTo>
                <a:close/>
              </a:path>
            </a:pathLst>
          </a:custGeom>
          <a:blipFill>
            <a:blip r:embed="rId2"/>
            <a:stretch>
              <a:fillRect l="-48012" t="-57743"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6208369" y="7476133"/>
            <a:ext cx="5871262" cy="5621734"/>
          </a:xfrm>
          <a:custGeom>
            <a:avLst/>
            <a:gdLst/>
            <a:ahLst/>
            <a:cxnLst/>
            <a:rect l="l" t="t" r="r" b="b"/>
            <a:pathLst>
              <a:path w="5871262" h="5621734">
                <a:moveTo>
                  <a:pt x="0" y="0"/>
                </a:moveTo>
                <a:lnTo>
                  <a:pt x="5871262" y="0"/>
                </a:lnTo>
                <a:lnTo>
                  <a:pt x="5871262" y="5621734"/>
                </a:lnTo>
                <a:lnTo>
                  <a:pt x="0" y="56217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45960" y="68219"/>
            <a:ext cx="16230600" cy="9810750"/>
            <a:chOff x="0" y="0"/>
            <a:chExt cx="4274726" cy="25839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2583901"/>
            </a:xfrm>
            <a:custGeom>
              <a:avLst/>
              <a:gdLst/>
              <a:ahLst/>
              <a:cxnLst/>
              <a:rect l="l" t="t" r="r" b="b"/>
              <a:pathLst>
                <a:path w="4274726" h="2583901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571976"/>
                  </a:lnTo>
                  <a:cubicBezTo>
                    <a:pt x="4274726" y="2578562"/>
                    <a:pt x="4269387" y="2583901"/>
                    <a:pt x="4262801" y="2583901"/>
                  </a:cubicBezTo>
                  <a:lnTo>
                    <a:pt x="11925" y="2583901"/>
                  </a:lnTo>
                  <a:cubicBezTo>
                    <a:pt x="5339" y="2583901"/>
                    <a:pt x="0" y="2578562"/>
                    <a:pt x="0" y="2571976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274726" cy="26315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4637900" y="4181114"/>
            <a:ext cx="3414228" cy="1924771"/>
          </a:xfrm>
          <a:custGeom>
            <a:avLst/>
            <a:gdLst/>
            <a:ahLst/>
            <a:cxnLst/>
            <a:rect l="l" t="t" r="r" b="b"/>
            <a:pathLst>
              <a:path w="3414228" h="1924771">
                <a:moveTo>
                  <a:pt x="0" y="0"/>
                </a:moveTo>
                <a:lnTo>
                  <a:pt x="3414228" y="0"/>
                </a:lnTo>
                <a:lnTo>
                  <a:pt x="3414228" y="1924772"/>
                </a:lnTo>
                <a:lnTo>
                  <a:pt x="0" y="19247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8052128" y="4181114"/>
            <a:ext cx="3414228" cy="1924771"/>
          </a:xfrm>
          <a:custGeom>
            <a:avLst/>
            <a:gdLst/>
            <a:ahLst/>
            <a:cxnLst/>
            <a:rect l="l" t="t" r="r" b="b"/>
            <a:pathLst>
              <a:path w="3414228" h="1924771">
                <a:moveTo>
                  <a:pt x="0" y="0"/>
                </a:moveTo>
                <a:lnTo>
                  <a:pt x="3414228" y="0"/>
                </a:lnTo>
                <a:lnTo>
                  <a:pt x="3414228" y="1924772"/>
                </a:lnTo>
                <a:lnTo>
                  <a:pt x="0" y="19247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1466356" y="4181114"/>
            <a:ext cx="3414228" cy="1924771"/>
          </a:xfrm>
          <a:custGeom>
            <a:avLst/>
            <a:gdLst/>
            <a:ahLst/>
            <a:cxnLst/>
            <a:rect l="l" t="t" r="r" b="b"/>
            <a:pathLst>
              <a:path w="3414228" h="1924771">
                <a:moveTo>
                  <a:pt x="0" y="0"/>
                </a:moveTo>
                <a:lnTo>
                  <a:pt x="3414228" y="0"/>
                </a:lnTo>
                <a:lnTo>
                  <a:pt x="3414228" y="1924772"/>
                </a:lnTo>
                <a:lnTo>
                  <a:pt x="0" y="19247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1" name="Group 11"/>
          <p:cNvGrpSpPr/>
          <p:nvPr/>
        </p:nvGrpSpPr>
        <p:grpSpPr>
          <a:xfrm>
            <a:off x="5313206" y="2143051"/>
            <a:ext cx="1436967" cy="143696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11468C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732776" y="6706982"/>
            <a:ext cx="1436967" cy="143696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1D8BC9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140324" y="2143051"/>
            <a:ext cx="1436967" cy="143696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2BC5CD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0" name="AutoShape 20"/>
          <p:cNvSpPr/>
          <p:nvPr/>
        </p:nvSpPr>
        <p:spPr>
          <a:xfrm flipV="1">
            <a:off x="6031689" y="3580018"/>
            <a:ext cx="0" cy="601097"/>
          </a:xfrm>
          <a:prstGeom prst="line">
            <a:avLst/>
          </a:prstGeom>
          <a:ln w="47625" cap="flat">
            <a:solidFill>
              <a:srgbClr val="11468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flipV="1">
            <a:off x="9451259" y="6105886"/>
            <a:ext cx="0" cy="601097"/>
          </a:xfrm>
          <a:prstGeom prst="line">
            <a:avLst/>
          </a:prstGeom>
          <a:ln w="47625" cap="flat">
            <a:solidFill>
              <a:srgbClr val="1D8B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flipV="1">
            <a:off x="12858808" y="3580018"/>
            <a:ext cx="0" cy="601097"/>
          </a:xfrm>
          <a:prstGeom prst="line">
            <a:avLst/>
          </a:prstGeom>
          <a:ln w="47625" cap="flat">
            <a:solidFill>
              <a:srgbClr val="2BC5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Freeform 23"/>
          <p:cNvSpPr/>
          <p:nvPr/>
        </p:nvSpPr>
        <p:spPr>
          <a:xfrm>
            <a:off x="5685671" y="2414705"/>
            <a:ext cx="808128" cy="897920"/>
          </a:xfrm>
          <a:custGeom>
            <a:avLst/>
            <a:gdLst/>
            <a:ahLst/>
            <a:cxnLst/>
            <a:rect l="l" t="t" r="r" b="b"/>
            <a:pathLst>
              <a:path w="808128" h="897920">
                <a:moveTo>
                  <a:pt x="0" y="0"/>
                </a:moveTo>
                <a:lnTo>
                  <a:pt x="808128" y="0"/>
                </a:lnTo>
                <a:lnTo>
                  <a:pt x="808128" y="897920"/>
                </a:lnTo>
                <a:lnTo>
                  <a:pt x="0" y="8979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8990622" y="6922638"/>
            <a:ext cx="921274" cy="959661"/>
          </a:xfrm>
          <a:custGeom>
            <a:avLst/>
            <a:gdLst/>
            <a:ahLst/>
            <a:cxnLst/>
            <a:rect l="l" t="t" r="r" b="b"/>
            <a:pathLst>
              <a:path w="921274" h="959661">
                <a:moveTo>
                  <a:pt x="0" y="0"/>
                </a:moveTo>
                <a:lnTo>
                  <a:pt x="921274" y="0"/>
                </a:lnTo>
                <a:lnTo>
                  <a:pt x="921274" y="959661"/>
                </a:lnTo>
                <a:lnTo>
                  <a:pt x="0" y="9596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2341700" y="2281008"/>
            <a:ext cx="1034216" cy="1165313"/>
          </a:xfrm>
          <a:custGeom>
            <a:avLst/>
            <a:gdLst/>
            <a:ahLst/>
            <a:cxnLst/>
            <a:rect l="l" t="t" r="r" b="b"/>
            <a:pathLst>
              <a:path w="1034216" h="1165313">
                <a:moveTo>
                  <a:pt x="0" y="0"/>
                </a:moveTo>
                <a:lnTo>
                  <a:pt x="1034215" y="0"/>
                </a:lnTo>
                <a:lnTo>
                  <a:pt x="1034215" y="1165313"/>
                </a:lnTo>
                <a:lnTo>
                  <a:pt x="0" y="116531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3931387" y="780513"/>
            <a:ext cx="11252056" cy="716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34"/>
              </a:lnSpc>
              <a:spcBef>
                <a:spcPct val="0"/>
              </a:spcBef>
            </a:pPr>
            <a:r>
              <a:rPr lang="en-US" sz="7073" spc="-643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資料流程-註冊驗證流程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234246" y="7059137"/>
            <a:ext cx="3471884" cy="587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5"/>
              </a:lnSpc>
            </a:pPr>
            <a:r>
              <a:rPr lang="en-US" sz="3896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密碼加密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439384" y="2392387"/>
            <a:ext cx="4133991" cy="117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5"/>
              </a:lnSpc>
            </a:pPr>
            <a:r>
              <a:rPr lang="en-US" sz="3896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"/>
                <a:sym typeface="Canva Sans"/>
              </a:rPr>
              <a:t>將資料</a:t>
            </a:r>
          </a:p>
          <a:p>
            <a:pPr algn="ctr">
              <a:lnSpc>
                <a:spcPts val="4675"/>
              </a:lnSpc>
            </a:pPr>
            <a:r>
              <a:rPr lang="en-US" sz="3896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"/>
                <a:sym typeface="Canva Sans"/>
              </a:rPr>
              <a:t>寫進資料庫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190203" y="4716821"/>
            <a:ext cx="1559970" cy="8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1"/>
              </a:lnSpc>
            </a:pPr>
            <a:r>
              <a:rPr lang="en-US" sz="5809" b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 05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726395" y="4716821"/>
            <a:ext cx="1559970" cy="8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1"/>
              </a:lnSpc>
            </a:pPr>
            <a:r>
              <a:rPr lang="en-US" sz="5809" b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06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139584" y="4716821"/>
            <a:ext cx="1559970" cy="8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1"/>
              </a:lnSpc>
            </a:pPr>
            <a:r>
              <a:rPr lang="en-US" sz="5809" b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07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122866" y="6640046"/>
            <a:ext cx="3471884" cy="117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5"/>
              </a:lnSpc>
            </a:pPr>
            <a:r>
              <a:rPr lang="en-US" sz="3896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前端</a:t>
            </a:r>
          </a:p>
          <a:p>
            <a:pPr algn="ctr">
              <a:lnSpc>
                <a:spcPts val="4675"/>
              </a:lnSpc>
            </a:pPr>
            <a:r>
              <a:rPr lang="en-US" sz="3896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註冊成功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46568" y="9831344"/>
            <a:ext cx="7353998" cy="365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RESTAURANT RECOMMENDATION SYSTEM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5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202" y="0"/>
            <a:ext cx="5594531" cy="4868819"/>
          </a:xfrm>
          <a:custGeom>
            <a:avLst/>
            <a:gdLst/>
            <a:ahLst/>
            <a:cxnLst/>
            <a:rect l="l" t="t" r="r" b="b"/>
            <a:pathLst>
              <a:path w="5594531" h="4868819">
                <a:moveTo>
                  <a:pt x="0" y="0"/>
                </a:moveTo>
                <a:lnTo>
                  <a:pt x="5594531" y="0"/>
                </a:lnTo>
                <a:lnTo>
                  <a:pt x="5594531" y="4868819"/>
                </a:lnTo>
                <a:lnTo>
                  <a:pt x="0" y="48688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012" t="-57743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2727672" y="0"/>
            <a:ext cx="5594531" cy="4868819"/>
          </a:xfrm>
          <a:custGeom>
            <a:avLst/>
            <a:gdLst/>
            <a:ahLst/>
            <a:cxnLst/>
            <a:rect l="l" t="t" r="r" b="b"/>
            <a:pathLst>
              <a:path w="5594531" h="4868819">
                <a:moveTo>
                  <a:pt x="5594530" y="0"/>
                </a:moveTo>
                <a:lnTo>
                  <a:pt x="0" y="0"/>
                </a:lnTo>
                <a:lnTo>
                  <a:pt x="0" y="4868819"/>
                </a:lnTo>
                <a:lnTo>
                  <a:pt x="5594530" y="4868819"/>
                </a:lnTo>
                <a:lnTo>
                  <a:pt x="5594530" y="0"/>
                </a:lnTo>
                <a:close/>
              </a:path>
            </a:pathLst>
          </a:custGeom>
          <a:blipFill>
            <a:blip r:embed="rId2"/>
            <a:stretch>
              <a:fillRect l="-48012" t="-57743"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6208369" y="7476133"/>
            <a:ext cx="5871262" cy="5621734"/>
          </a:xfrm>
          <a:custGeom>
            <a:avLst/>
            <a:gdLst/>
            <a:ahLst/>
            <a:cxnLst/>
            <a:rect l="l" t="t" r="r" b="b"/>
            <a:pathLst>
              <a:path w="5871262" h="5621734">
                <a:moveTo>
                  <a:pt x="0" y="0"/>
                </a:moveTo>
                <a:lnTo>
                  <a:pt x="5871262" y="0"/>
                </a:lnTo>
                <a:lnTo>
                  <a:pt x="5871262" y="5621734"/>
                </a:lnTo>
                <a:lnTo>
                  <a:pt x="0" y="56217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-36556"/>
            <a:ext cx="16230600" cy="9810750"/>
            <a:chOff x="0" y="0"/>
            <a:chExt cx="4274726" cy="25839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2583901"/>
            </a:xfrm>
            <a:custGeom>
              <a:avLst/>
              <a:gdLst/>
              <a:ahLst/>
              <a:cxnLst/>
              <a:rect l="l" t="t" r="r" b="b"/>
              <a:pathLst>
                <a:path w="4274726" h="2583901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571976"/>
                  </a:lnTo>
                  <a:cubicBezTo>
                    <a:pt x="4274726" y="2578562"/>
                    <a:pt x="4269387" y="2583901"/>
                    <a:pt x="4262801" y="2583901"/>
                  </a:cubicBezTo>
                  <a:lnTo>
                    <a:pt x="11925" y="2583901"/>
                  </a:lnTo>
                  <a:cubicBezTo>
                    <a:pt x="5339" y="2583901"/>
                    <a:pt x="0" y="2578562"/>
                    <a:pt x="0" y="2571976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274726" cy="26315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1045960" y="4863970"/>
            <a:ext cx="2702223" cy="1523378"/>
          </a:xfrm>
          <a:custGeom>
            <a:avLst/>
            <a:gdLst/>
            <a:ahLst/>
            <a:cxnLst/>
            <a:rect l="l" t="t" r="r" b="b"/>
            <a:pathLst>
              <a:path w="2702223" h="1523378">
                <a:moveTo>
                  <a:pt x="0" y="0"/>
                </a:moveTo>
                <a:lnTo>
                  <a:pt x="2702224" y="0"/>
                </a:lnTo>
                <a:lnTo>
                  <a:pt x="2702224" y="1523379"/>
                </a:lnTo>
                <a:lnTo>
                  <a:pt x="0" y="1523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3748184" y="4863970"/>
            <a:ext cx="2702223" cy="1523378"/>
          </a:xfrm>
          <a:custGeom>
            <a:avLst/>
            <a:gdLst/>
            <a:ahLst/>
            <a:cxnLst/>
            <a:rect l="l" t="t" r="r" b="b"/>
            <a:pathLst>
              <a:path w="2702223" h="1523378">
                <a:moveTo>
                  <a:pt x="0" y="0"/>
                </a:moveTo>
                <a:lnTo>
                  <a:pt x="2702223" y="0"/>
                </a:lnTo>
                <a:lnTo>
                  <a:pt x="2702223" y="1523379"/>
                </a:lnTo>
                <a:lnTo>
                  <a:pt x="0" y="15233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6450407" y="4863970"/>
            <a:ext cx="2702223" cy="1523378"/>
          </a:xfrm>
          <a:custGeom>
            <a:avLst/>
            <a:gdLst/>
            <a:ahLst/>
            <a:cxnLst/>
            <a:rect l="l" t="t" r="r" b="b"/>
            <a:pathLst>
              <a:path w="2702223" h="1523378">
                <a:moveTo>
                  <a:pt x="0" y="0"/>
                </a:moveTo>
                <a:lnTo>
                  <a:pt x="2702223" y="0"/>
                </a:lnTo>
                <a:lnTo>
                  <a:pt x="2702223" y="1523379"/>
                </a:lnTo>
                <a:lnTo>
                  <a:pt x="0" y="1523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9152630" y="4863970"/>
            <a:ext cx="2702223" cy="1523378"/>
          </a:xfrm>
          <a:custGeom>
            <a:avLst/>
            <a:gdLst/>
            <a:ahLst/>
            <a:cxnLst/>
            <a:rect l="l" t="t" r="r" b="b"/>
            <a:pathLst>
              <a:path w="2702223" h="1523378">
                <a:moveTo>
                  <a:pt x="0" y="0"/>
                </a:moveTo>
                <a:lnTo>
                  <a:pt x="2702223" y="0"/>
                </a:lnTo>
                <a:lnTo>
                  <a:pt x="2702223" y="1523379"/>
                </a:lnTo>
                <a:lnTo>
                  <a:pt x="0" y="15233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1854853" y="4863970"/>
            <a:ext cx="2702223" cy="1523378"/>
          </a:xfrm>
          <a:custGeom>
            <a:avLst/>
            <a:gdLst/>
            <a:ahLst/>
            <a:cxnLst/>
            <a:rect l="l" t="t" r="r" b="b"/>
            <a:pathLst>
              <a:path w="2702223" h="1523378">
                <a:moveTo>
                  <a:pt x="0" y="0"/>
                </a:moveTo>
                <a:lnTo>
                  <a:pt x="2702224" y="0"/>
                </a:lnTo>
                <a:lnTo>
                  <a:pt x="2702224" y="1523379"/>
                </a:lnTo>
                <a:lnTo>
                  <a:pt x="0" y="15233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14557077" y="4863970"/>
            <a:ext cx="2702223" cy="1523378"/>
          </a:xfrm>
          <a:custGeom>
            <a:avLst/>
            <a:gdLst/>
            <a:ahLst/>
            <a:cxnLst/>
            <a:rect l="l" t="t" r="r" b="b"/>
            <a:pathLst>
              <a:path w="2702223" h="1523378">
                <a:moveTo>
                  <a:pt x="0" y="0"/>
                </a:moveTo>
                <a:lnTo>
                  <a:pt x="2702223" y="0"/>
                </a:lnTo>
                <a:lnTo>
                  <a:pt x="2702223" y="1523379"/>
                </a:lnTo>
                <a:lnTo>
                  <a:pt x="0" y="152337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4" name="Group 14"/>
          <p:cNvGrpSpPr/>
          <p:nvPr/>
        </p:nvGrpSpPr>
        <p:grpSpPr>
          <a:xfrm>
            <a:off x="1580438" y="3250926"/>
            <a:ext cx="1137301" cy="113730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11468C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286889" y="6863092"/>
            <a:ext cx="1137301" cy="1137301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1D8BC9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983825" y="3250926"/>
            <a:ext cx="1137301" cy="1137301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2BC5CD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690102" y="6863092"/>
            <a:ext cx="1137301" cy="1137301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31BF8A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382810" y="3250926"/>
            <a:ext cx="1137301" cy="1137301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77BF60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5094548" y="6863092"/>
            <a:ext cx="1137301" cy="1137301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519D39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2" name="AutoShape 32"/>
          <p:cNvSpPr/>
          <p:nvPr/>
        </p:nvSpPr>
        <p:spPr>
          <a:xfrm flipV="1">
            <a:off x="2149088" y="4388227"/>
            <a:ext cx="0" cy="475744"/>
          </a:xfrm>
          <a:prstGeom prst="line">
            <a:avLst/>
          </a:prstGeom>
          <a:ln w="38100" cap="flat">
            <a:solidFill>
              <a:srgbClr val="11468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 flipV="1">
            <a:off x="4855539" y="6387349"/>
            <a:ext cx="0" cy="475744"/>
          </a:xfrm>
          <a:prstGeom prst="line">
            <a:avLst/>
          </a:prstGeom>
          <a:ln w="38100" cap="flat">
            <a:solidFill>
              <a:srgbClr val="1D8B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 flipV="1">
            <a:off x="7552476" y="4388227"/>
            <a:ext cx="0" cy="475744"/>
          </a:xfrm>
          <a:prstGeom prst="line">
            <a:avLst/>
          </a:prstGeom>
          <a:ln w="38100" cap="flat">
            <a:solidFill>
              <a:srgbClr val="2BC5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 flipV="1">
            <a:off x="10258752" y="6387349"/>
            <a:ext cx="0" cy="475744"/>
          </a:xfrm>
          <a:prstGeom prst="line">
            <a:avLst/>
          </a:prstGeom>
          <a:ln w="38100" cap="flat">
            <a:solidFill>
              <a:srgbClr val="31BF8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 flipV="1">
            <a:off x="12951461" y="4388227"/>
            <a:ext cx="0" cy="475744"/>
          </a:xfrm>
          <a:prstGeom prst="line">
            <a:avLst/>
          </a:prstGeom>
          <a:ln w="38100" cap="flat">
            <a:solidFill>
              <a:srgbClr val="77B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 flipV="1">
            <a:off x="15663199" y="6387349"/>
            <a:ext cx="0" cy="475744"/>
          </a:xfrm>
          <a:prstGeom prst="line">
            <a:avLst/>
          </a:prstGeom>
          <a:ln w="38100" cap="flat">
            <a:solidFill>
              <a:srgbClr val="519D3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Freeform 38"/>
          <p:cNvSpPr/>
          <p:nvPr/>
        </p:nvSpPr>
        <p:spPr>
          <a:xfrm>
            <a:off x="1875229" y="3465928"/>
            <a:ext cx="639601" cy="710667"/>
          </a:xfrm>
          <a:custGeom>
            <a:avLst/>
            <a:gdLst/>
            <a:ahLst/>
            <a:cxnLst/>
            <a:rect l="l" t="t" r="r" b="b"/>
            <a:pathLst>
              <a:path w="639601" h="710667">
                <a:moveTo>
                  <a:pt x="0" y="0"/>
                </a:moveTo>
                <a:lnTo>
                  <a:pt x="639600" y="0"/>
                </a:lnTo>
                <a:lnTo>
                  <a:pt x="639600" y="710668"/>
                </a:lnTo>
                <a:lnTo>
                  <a:pt x="0" y="71066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4490964" y="7033775"/>
            <a:ext cx="729151" cy="759532"/>
          </a:xfrm>
          <a:custGeom>
            <a:avLst/>
            <a:gdLst/>
            <a:ahLst/>
            <a:cxnLst/>
            <a:rect l="l" t="t" r="r" b="b"/>
            <a:pathLst>
              <a:path w="729151" h="759532">
                <a:moveTo>
                  <a:pt x="0" y="0"/>
                </a:moveTo>
                <a:lnTo>
                  <a:pt x="729151" y="0"/>
                </a:lnTo>
                <a:lnTo>
                  <a:pt x="729151" y="759533"/>
                </a:lnTo>
                <a:lnTo>
                  <a:pt x="0" y="75953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7143206" y="3360113"/>
            <a:ext cx="818540" cy="922298"/>
          </a:xfrm>
          <a:custGeom>
            <a:avLst/>
            <a:gdLst/>
            <a:ahLst/>
            <a:cxnLst/>
            <a:rect l="l" t="t" r="r" b="b"/>
            <a:pathLst>
              <a:path w="818540" h="922298">
                <a:moveTo>
                  <a:pt x="0" y="0"/>
                </a:moveTo>
                <a:lnTo>
                  <a:pt x="818540" y="0"/>
                </a:lnTo>
                <a:lnTo>
                  <a:pt x="818540" y="922298"/>
                </a:lnTo>
                <a:lnTo>
                  <a:pt x="0" y="92229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9879812" y="7033775"/>
            <a:ext cx="757880" cy="884998"/>
          </a:xfrm>
          <a:custGeom>
            <a:avLst/>
            <a:gdLst/>
            <a:ahLst/>
            <a:cxnLst/>
            <a:rect l="l" t="t" r="r" b="b"/>
            <a:pathLst>
              <a:path w="757880" h="884998">
                <a:moveTo>
                  <a:pt x="0" y="0"/>
                </a:moveTo>
                <a:lnTo>
                  <a:pt x="757880" y="0"/>
                </a:lnTo>
                <a:lnTo>
                  <a:pt x="757880" y="884998"/>
                </a:lnTo>
                <a:lnTo>
                  <a:pt x="0" y="88499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2543219" y="3411335"/>
            <a:ext cx="816483" cy="816483"/>
          </a:xfrm>
          <a:custGeom>
            <a:avLst/>
            <a:gdLst/>
            <a:ahLst/>
            <a:cxnLst/>
            <a:rect l="l" t="t" r="r" b="b"/>
            <a:pathLst>
              <a:path w="816483" h="816483">
                <a:moveTo>
                  <a:pt x="0" y="0"/>
                </a:moveTo>
                <a:lnTo>
                  <a:pt x="816483" y="0"/>
                </a:lnTo>
                <a:lnTo>
                  <a:pt x="816483" y="816483"/>
                </a:lnTo>
                <a:lnTo>
                  <a:pt x="0" y="81648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15318220" y="7086752"/>
            <a:ext cx="689958" cy="653578"/>
          </a:xfrm>
          <a:custGeom>
            <a:avLst/>
            <a:gdLst/>
            <a:ahLst/>
            <a:cxnLst/>
            <a:rect l="l" t="t" r="r" b="b"/>
            <a:pathLst>
              <a:path w="689958" h="653578">
                <a:moveTo>
                  <a:pt x="0" y="0"/>
                </a:moveTo>
                <a:lnTo>
                  <a:pt x="689958" y="0"/>
                </a:lnTo>
                <a:lnTo>
                  <a:pt x="689958" y="653579"/>
                </a:lnTo>
                <a:lnTo>
                  <a:pt x="0" y="65357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44" name="TextBox 44"/>
          <p:cNvSpPr txBox="1"/>
          <p:nvPr/>
        </p:nvSpPr>
        <p:spPr>
          <a:xfrm>
            <a:off x="3931387" y="780513"/>
            <a:ext cx="11252056" cy="716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34"/>
              </a:lnSpc>
              <a:spcBef>
                <a:spcPct val="0"/>
              </a:spcBef>
            </a:pPr>
            <a:r>
              <a:rPr lang="en-US" sz="7073" spc="-643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資料流程-登入驗證流程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000328" y="6775753"/>
            <a:ext cx="2747855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0"/>
              </a:lnSpc>
            </a:pPr>
            <a:r>
              <a:rPr lang="en-US" sz="3084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使用者填入 Email &amp; 密碼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809560" y="1969337"/>
            <a:ext cx="2747855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0"/>
              </a:lnSpc>
            </a:pPr>
            <a:r>
              <a:rPr lang="en-US" sz="3084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密碼加密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483086" y="5280421"/>
            <a:ext cx="1234653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7"/>
              </a:lnSpc>
            </a:pPr>
            <a:r>
              <a:rPr lang="en-US" sz="4597" b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 01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4281839" y="5280421"/>
            <a:ext cx="1234653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7"/>
              </a:lnSpc>
            </a:pPr>
            <a:r>
              <a:rPr lang="en-US" sz="4597" b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02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983240" y="5280421"/>
            <a:ext cx="1234653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7"/>
              </a:lnSpc>
            </a:pPr>
            <a:r>
              <a:rPr lang="en-US" sz="4597" b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03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9690102" y="5280421"/>
            <a:ext cx="1234653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7"/>
              </a:lnSpc>
            </a:pPr>
            <a:r>
              <a:rPr lang="en-US" sz="4597" b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04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2392325" y="5280421"/>
            <a:ext cx="1234653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7"/>
              </a:lnSpc>
            </a:pPr>
            <a:r>
              <a:rPr lang="en-US" sz="4597" b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05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5089909" y="5280421"/>
            <a:ext cx="1234653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7"/>
              </a:lnSpc>
            </a:pPr>
            <a:r>
              <a:rPr lang="en-US" sz="4597" b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06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476854" y="3665813"/>
            <a:ext cx="2747855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0"/>
              </a:lnSpc>
            </a:pPr>
            <a:r>
              <a:rPr lang="en-US" sz="3084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 前端</a:t>
            </a:r>
          </a:p>
          <a:p>
            <a:pPr algn="ctr">
              <a:lnSpc>
                <a:spcPts val="3700"/>
              </a:lnSpc>
            </a:pPr>
            <a:r>
              <a:rPr lang="en-US" sz="3084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驗證格式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847124" y="6775753"/>
            <a:ext cx="3506884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0"/>
              </a:lnSpc>
            </a:pPr>
            <a:r>
              <a:rPr lang="en-US" sz="3084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發送 POST 請求 /api/auth/login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8884825" y="3665813"/>
            <a:ext cx="2747855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0"/>
              </a:lnSpc>
            </a:pPr>
            <a:r>
              <a:rPr lang="en-US" sz="3084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後端</a:t>
            </a:r>
          </a:p>
          <a:p>
            <a:pPr algn="ctr">
              <a:lnSpc>
                <a:spcPts val="3700"/>
              </a:lnSpc>
            </a:pPr>
            <a:r>
              <a:rPr lang="en-US" sz="3084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驗證帳密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1632680" y="6863092"/>
            <a:ext cx="2518329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0"/>
              </a:lnSpc>
            </a:pPr>
            <a:r>
              <a:rPr lang="en-US" sz="3084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產生 Token 寫入 Cookie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4151009" y="3638480"/>
            <a:ext cx="2747855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0"/>
              </a:lnSpc>
            </a:pPr>
            <a:r>
              <a:rPr lang="en-US" sz="3084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前端</a:t>
            </a:r>
          </a:p>
          <a:p>
            <a:pPr algn="ctr">
              <a:lnSpc>
                <a:spcPts val="3700"/>
              </a:lnSpc>
            </a:pPr>
            <a:r>
              <a:rPr lang="en-US" sz="3084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登入成功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246568" y="9831344"/>
            <a:ext cx="7353998" cy="365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RESTAURANT RECOMMENDATION SYSTEM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5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202" y="0"/>
            <a:ext cx="5594531" cy="4868819"/>
          </a:xfrm>
          <a:custGeom>
            <a:avLst/>
            <a:gdLst/>
            <a:ahLst/>
            <a:cxnLst/>
            <a:rect l="l" t="t" r="r" b="b"/>
            <a:pathLst>
              <a:path w="5594531" h="4868819">
                <a:moveTo>
                  <a:pt x="0" y="0"/>
                </a:moveTo>
                <a:lnTo>
                  <a:pt x="5594531" y="0"/>
                </a:lnTo>
                <a:lnTo>
                  <a:pt x="5594531" y="4868819"/>
                </a:lnTo>
                <a:lnTo>
                  <a:pt x="0" y="48688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012" t="-57743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2727672" y="0"/>
            <a:ext cx="5594531" cy="4868819"/>
          </a:xfrm>
          <a:custGeom>
            <a:avLst/>
            <a:gdLst/>
            <a:ahLst/>
            <a:cxnLst/>
            <a:rect l="l" t="t" r="r" b="b"/>
            <a:pathLst>
              <a:path w="5594531" h="4868819">
                <a:moveTo>
                  <a:pt x="5594530" y="0"/>
                </a:moveTo>
                <a:lnTo>
                  <a:pt x="0" y="0"/>
                </a:lnTo>
                <a:lnTo>
                  <a:pt x="0" y="4868819"/>
                </a:lnTo>
                <a:lnTo>
                  <a:pt x="5594530" y="4868819"/>
                </a:lnTo>
                <a:lnTo>
                  <a:pt x="5594530" y="0"/>
                </a:lnTo>
                <a:close/>
              </a:path>
            </a:pathLst>
          </a:custGeom>
          <a:blipFill>
            <a:blip r:embed="rId2"/>
            <a:stretch>
              <a:fillRect l="-48012" t="-57743"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6208369" y="7476133"/>
            <a:ext cx="5871262" cy="5621734"/>
          </a:xfrm>
          <a:custGeom>
            <a:avLst/>
            <a:gdLst/>
            <a:ahLst/>
            <a:cxnLst/>
            <a:rect l="l" t="t" r="r" b="b"/>
            <a:pathLst>
              <a:path w="5871262" h="5621734">
                <a:moveTo>
                  <a:pt x="0" y="0"/>
                </a:moveTo>
                <a:lnTo>
                  <a:pt x="5871262" y="0"/>
                </a:lnTo>
                <a:lnTo>
                  <a:pt x="5871262" y="5621734"/>
                </a:lnTo>
                <a:lnTo>
                  <a:pt x="0" y="56217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45960" y="68219"/>
            <a:ext cx="16230600" cy="9810750"/>
            <a:chOff x="0" y="0"/>
            <a:chExt cx="4274726" cy="25839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2583901"/>
            </a:xfrm>
            <a:custGeom>
              <a:avLst/>
              <a:gdLst/>
              <a:ahLst/>
              <a:cxnLst/>
              <a:rect l="l" t="t" r="r" b="b"/>
              <a:pathLst>
                <a:path w="4274726" h="2583901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571976"/>
                  </a:lnTo>
                  <a:cubicBezTo>
                    <a:pt x="4274726" y="2578562"/>
                    <a:pt x="4269387" y="2583901"/>
                    <a:pt x="4262801" y="2583901"/>
                  </a:cubicBezTo>
                  <a:lnTo>
                    <a:pt x="11925" y="2583901"/>
                  </a:lnTo>
                  <a:cubicBezTo>
                    <a:pt x="5339" y="2583901"/>
                    <a:pt x="0" y="2578562"/>
                    <a:pt x="0" y="2571976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274726" cy="26315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1045960" y="4863970"/>
            <a:ext cx="2702223" cy="1523378"/>
          </a:xfrm>
          <a:custGeom>
            <a:avLst/>
            <a:gdLst/>
            <a:ahLst/>
            <a:cxnLst/>
            <a:rect l="l" t="t" r="r" b="b"/>
            <a:pathLst>
              <a:path w="2702223" h="1523378">
                <a:moveTo>
                  <a:pt x="0" y="0"/>
                </a:moveTo>
                <a:lnTo>
                  <a:pt x="2702224" y="0"/>
                </a:lnTo>
                <a:lnTo>
                  <a:pt x="2702224" y="1523379"/>
                </a:lnTo>
                <a:lnTo>
                  <a:pt x="0" y="1523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3748184" y="4863970"/>
            <a:ext cx="2702223" cy="1523378"/>
          </a:xfrm>
          <a:custGeom>
            <a:avLst/>
            <a:gdLst/>
            <a:ahLst/>
            <a:cxnLst/>
            <a:rect l="l" t="t" r="r" b="b"/>
            <a:pathLst>
              <a:path w="2702223" h="1523378">
                <a:moveTo>
                  <a:pt x="0" y="0"/>
                </a:moveTo>
                <a:lnTo>
                  <a:pt x="2702223" y="0"/>
                </a:lnTo>
                <a:lnTo>
                  <a:pt x="2702223" y="1523379"/>
                </a:lnTo>
                <a:lnTo>
                  <a:pt x="0" y="15233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6450407" y="4863970"/>
            <a:ext cx="2702223" cy="1523378"/>
          </a:xfrm>
          <a:custGeom>
            <a:avLst/>
            <a:gdLst/>
            <a:ahLst/>
            <a:cxnLst/>
            <a:rect l="l" t="t" r="r" b="b"/>
            <a:pathLst>
              <a:path w="2702223" h="1523378">
                <a:moveTo>
                  <a:pt x="0" y="0"/>
                </a:moveTo>
                <a:lnTo>
                  <a:pt x="2702223" y="0"/>
                </a:lnTo>
                <a:lnTo>
                  <a:pt x="2702223" y="1523379"/>
                </a:lnTo>
                <a:lnTo>
                  <a:pt x="0" y="1523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9152630" y="4863970"/>
            <a:ext cx="2702223" cy="1523378"/>
          </a:xfrm>
          <a:custGeom>
            <a:avLst/>
            <a:gdLst/>
            <a:ahLst/>
            <a:cxnLst/>
            <a:rect l="l" t="t" r="r" b="b"/>
            <a:pathLst>
              <a:path w="2702223" h="1523378">
                <a:moveTo>
                  <a:pt x="0" y="0"/>
                </a:moveTo>
                <a:lnTo>
                  <a:pt x="2702223" y="0"/>
                </a:lnTo>
                <a:lnTo>
                  <a:pt x="2702223" y="1523379"/>
                </a:lnTo>
                <a:lnTo>
                  <a:pt x="0" y="15233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1854853" y="4863970"/>
            <a:ext cx="2702223" cy="1523378"/>
          </a:xfrm>
          <a:custGeom>
            <a:avLst/>
            <a:gdLst/>
            <a:ahLst/>
            <a:cxnLst/>
            <a:rect l="l" t="t" r="r" b="b"/>
            <a:pathLst>
              <a:path w="2702223" h="1523378">
                <a:moveTo>
                  <a:pt x="0" y="0"/>
                </a:moveTo>
                <a:lnTo>
                  <a:pt x="2702224" y="0"/>
                </a:lnTo>
                <a:lnTo>
                  <a:pt x="2702224" y="1523379"/>
                </a:lnTo>
                <a:lnTo>
                  <a:pt x="0" y="15233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14557077" y="4863970"/>
            <a:ext cx="2702223" cy="1523378"/>
          </a:xfrm>
          <a:custGeom>
            <a:avLst/>
            <a:gdLst/>
            <a:ahLst/>
            <a:cxnLst/>
            <a:rect l="l" t="t" r="r" b="b"/>
            <a:pathLst>
              <a:path w="2702223" h="1523378">
                <a:moveTo>
                  <a:pt x="0" y="0"/>
                </a:moveTo>
                <a:lnTo>
                  <a:pt x="2702223" y="0"/>
                </a:lnTo>
                <a:lnTo>
                  <a:pt x="2702223" y="1523379"/>
                </a:lnTo>
                <a:lnTo>
                  <a:pt x="0" y="152337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4" name="Group 14"/>
          <p:cNvGrpSpPr/>
          <p:nvPr/>
        </p:nvGrpSpPr>
        <p:grpSpPr>
          <a:xfrm>
            <a:off x="1580438" y="3250926"/>
            <a:ext cx="1137301" cy="113730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11468C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286889" y="6863092"/>
            <a:ext cx="1137301" cy="1137301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1D8BC9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983825" y="3250926"/>
            <a:ext cx="1137301" cy="1137301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2BC5CD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690102" y="6863092"/>
            <a:ext cx="1137301" cy="1137301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31BF8A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382810" y="3250926"/>
            <a:ext cx="1137301" cy="1137301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77BF60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5094548" y="6863092"/>
            <a:ext cx="1137301" cy="1137301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519D39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2" name="AutoShape 32"/>
          <p:cNvSpPr/>
          <p:nvPr/>
        </p:nvSpPr>
        <p:spPr>
          <a:xfrm flipV="1">
            <a:off x="2149088" y="4388227"/>
            <a:ext cx="0" cy="475744"/>
          </a:xfrm>
          <a:prstGeom prst="line">
            <a:avLst/>
          </a:prstGeom>
          <a:ln w="38100" cap="flat">
            <a:solidFill>
              <a:srgbClr val="11468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 flipV="1">
            <a:off x="4855539" y="6387349"/>
            <a:ext cx="0" cy="475744"/>
          </a:xfrm>
          <a:prstGeom prst="line">
            <a:avLst/>
          </a:prstGeom>
          <a:ln w="38100" cap="flat">
            <a:solidFill>
              <a:srgbClr val="1D8B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 flipV="1">
            <a:off x="7552476" y="4388227"/>
            <a:ext cx="0" cy="475744"/>
          </a:xfrm>
          <a:prstGeom prst="line">
            <a:avLst/>
          </a:prstGeom>
          <a:ln w="38100" cap="flat">
            <a:solidFill>
              <a:srgbClr val="2BC5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 flipV="1">
            <a:off x="10258752" y="6387349"/>
            <a:ext cx="0" cy="475744"/>
          </a:xfrm>
          <a:prstGeom prst="line">
            <a:avLst/>
          </a:prstGeom>
          <a:ln w="38100" cap="flat">
            <a:solidFill>
              <a:srgbClr val="31BF8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 flipV="1">
            <a:off x="12951461" y="4388227"/>
            <a:ext cx="0" cy="475744"/>
          </a:xfrm>
          <a:prstGeom prst="line">
            <a:avLst/>
          </a:prstGeom>
          <a:ln w="38100" cap="flat">
            <a:solidFill>
              <a:srgbClr val="77B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 flipV="1">
            <a:off x="15663199" y="6387349"/>
            <a:ext cx="0" cy="475744"/>
          </a:xfrm>
          <a:prstGeom prst="line">
            <a:avLst/>
          </a:prstGeom>
          <a:ln w="38100" cap="flat">
            <a:solidFill>
              <a:srgbClr val="519D3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Freeform 38"/>
          <p:cNvSpPr/>
          <p:nvPr/>
        </p:nvSpPr>
        <p:spPr>
          <a:xfrm>
            <a:off x="1875229" y="3465928"/>
            <a:ext cx="639601" cy="710667"/>
          </a:xfrm>
          <a:custGeom>
            <a:avLst/>
            <a:gdLst/>
            <a:ahLst/>
            <a:cxnLst/>
            <a:rect l="l" t="t" r="r" b="b"/>
            <a:pathLst>
              <a:path w="639601" h="710667">
                <a:moveTo>
                  <a:pt x="0" y="0"/>
                </a:moveTo>
                <a:lnTo>
                  <a:pt x="639600" y="0"/>
                </a:lnTo>
                <a:lnTo>
                  <a:pt x="639600" y="710668"/>
                </a:lnTo>
                <a:lnTo>
                  <a:pt x="0" y="71066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4490964" y="7033775"/>
            <a:ext cx="729151" cy="759532"/>
          </a:xfrm>
          <a:custGeom>
            <a:avLst/>
            <a:gdLst/>
            <a:ahLst/>
            <a:cxnLst/>
            <a:rect l="l" t="t" r="r" b="b"/>
            <a:pathLst>
              <a:path w="729151" h="759532">
                <a:moveTo>
                  <a:pt x="0" y="0"/>
                </a:moveTo>
                <a:lnTo>
                  <a:pt x="729151" y="0"/>
                </a:lnTo>
                <a:lnTo>
                  <a:pt x="729151" y="759533"/>
                </a:lnTo>
                <a:lnTo>
                  <a:pt x="0" y="75953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7143206" y="3360113"/>
            <a:ext cx="818540" cy="922298"/>
          </a:xfrm>
          <a:custGeom>
            <a:avLst/>
            <a:gdLst/>
            <a:ahLst/>
            <a:cxnLst/>
            <a:rect l="l" t="t" r="r" b="b"/>
            <a:pathLst>
              <a:path w="818540" h="922298">
                <a:moveTo>
                  <a:pt x="0" y="0"/>
                </a:moveTo>
                <a:lnTo>
                  <a:pt x="818540" y="0"/>
                </a:lnTo>
                <a:lnTo>
                  <a:pt x="818540" y="922298"/>
                </a:lnTo>
                <a:lnTo>
                  <a:pt x="0" y="92229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9879812" y="7033775"/>
            <a:ext cx="757880" cy="884998"/>
          </a:xfrm>
          <a:custGeom>
            <a:avLst/>
            <a:gdLst/>
            <a:ahLst/>
            <a:cxnLst/>
            <a:rect l="l" t="t" r="r" b="b"/>
            <a:pathLst>
              <a:path w="757880" h="884998">
                <a:moveTo>
                  <a:pt x="0" y="0"/>
                </a:moveTo>
                <a:lnTo>
                  <a:pt x="757880" y="0"/>
                </a:lnTo>
                <a:lnTo>
                  <a:pt x="757880" y="884998"/>
                </a:lnTo>
                <a:lnTo>
                  <a:pt x="0" y="88499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2543219" y="3411335"/>
            <a:ext cx="816483" cy="816483"/>
          </a:xfrm>
          <a:custGeom>
            <a:avLst/>
            <a:gdLst/>
            <a:ahLst/>
            <a:cxnLst/>
            <a:rect l="l" t="t" r="r" b="b"/>
            <a:pathLst>
              <a:path w="816483" h="816483">
                <a:moveTo>
                  <a:pt x="0" y="0"/>
                </a:moveTo>
                <a:lnTo>
                  <a:pt x="816483" y="0"/>
                </a:lnTo>
                <a:lnTo>
                  <a:pt x="816483" y="816483"/>
                </a:lnTo>
                <a:lnTo>
                  <a:pt x="0" y="81648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15318220" y="7086752"/>
            <a:ext cx="689958" cy="653578"/>
          </a:xfrm>
          <a:custGeom>
            <a:avLst/>
            <a:gdLst/>
            <a:ahLst/>
            <a:cxnLst/>
            <a:rect l="l" t="t" r="r" b="b"/>
            <a:pathLst>
              <a:path w="689958" h="653578">
                <a:moveTo>
                  <a:pt x="0" y="0"/>
                </a:moveTo>
                <a:lnTo>
                  <a:pt x="689958" y="0"/>
                </a:lnTo>
                <a:lnTo>
                  <a:pt x="689958" y="653579"/>
                </a:lnTo>
                <a:lnTo>
                  <a:pt x="0" y="65357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44" name="TextBox 44"/>
          <p:cNvSpPr txBox="1"/>
          <p:nvPr/>
        </p:nvSpPr>
        <p:spPr>
          <a:xfrm>
            <a:off x="3931387" y="780513"/>
            <a:ext cx="11252056" cy="716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34"/>
              </a:lnSpc>
              <a:spcBef>
                <a:spcPct val="0"/>
              </a:spcBef>
            </a:pPr>
            <a:r>
              <a:rPr lang="en-US" sz="7073" spc="-643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資料流程-圖片上傳流程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000328" y="6775753"/>
            <a:ext cx="2747855" cy="1897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0"/>
              </a:lnSpc>
            </a:pPr>
            <a:r>
              <a:rPr lang="en-US" sz="3084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(前端)</a:t>
            </a:r>
          </a:p>
          <a:p>
            <a:pPr algn="ctr">
              <a:lnSpc>
                <a:spcPts val="3700"/>
              </a:lnSpc>
            </a:pPr>
            <a:r>
              <a:rPr lang="en-US" sz="3084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使用者</a:t>
            </a:r>
          </a:p>
          <a:p>
            <a:pPr algn="ctr">
              <a:lnSpc>
                <a:spcPts val="3700"/>
              </a:lnSpc>
            </a:pPr>
            <a:r>
              <a:rPr lang="en-US" sz="3084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選擇圖片</a:t>
            </a:r>
          </a:p>
          <a:p>
            <a:pPr algn="ctr">
              <a:lnSpc>
                <a:spcPts val="3700"/>
              </a:lnSpc>
            </a:pPr>
            <a:endParaRPr lang="en-US" sz="3084" b="1">
              <a:solidFill>
                <a:srgbClr val="1F0A49"/>
              </a:solidFill>
              <a:latin typeface="標楷體" panose="03000509000000000000" pitchFamily="65" charset="-120"/>
              <a:ea typeface="標楷體" panose="03000509000000000000" pitchFamily="65" charset="-120"/>
              <a:cs typeface="Canva Sans Bold"/>
              <a:sym typeface="Canva Sans Bold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11681356" y="6948434"/>
            <a:ext cx="2747855" cy="142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0"/>
              </a:lnSpc>
            </a:pPr>
            <a:r>
              <a:rPr lang="en-US" sz="3084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(前端)透過預簽名直接上傳至 Cloudflare R2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483086" y="5280421"/>
            <a:ext cx="1234653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7"/>
              </a:lnSpc>
            </a:pPr>
            <a:r>
              <a:rPr lang="en-US" sz="4597" b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 01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4281839" y="5280421"/>
            <a:ext cx="1234653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7"/>
              </a:lnSpc>
            </a:pPr>
            <a:r>
              <a:rPr lang="en-US" sz="4597" b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02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983240" y="5280421"/>
            <a:ext cx="1234653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7"/>
              </a:lnSpc>
            </a:pPr>
            <a:r>
              <a:rPr lang="en-US" sz="4597" b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03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9690102" y="5280421"/>
            <a:ext cx="1234653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7"/>
              </a:lnSpc>
            </a:pPr>
            <a:r>
              <a:rPr lang="en-US" sz="4597" b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04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2392325" y="5280421"/>
            <a:ext cx="1234653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7"/>
              </a:lnSpc>
            </a:pPr>
            <a:r>
              <a:rPr lang="en-US" sz="4597" b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05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5089909" y="5280421"/>
            <a:ext cx="1234653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7"/>
              </a:lnSpc>
            </a:pPr>
            <a:r>
              <a:rPr lang="en-US" sz="4597" b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06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476854" y="3243742"/>
            <a:ext cx="2747855" cy="1897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0"/>
              </a:lnSpc>
            </a:pPr>
            <a:r>
              <a:rPr lang="en-US" sz="3084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(後端)圖片檔名加入uuid重新命名並免覆蓋</a:t>
            </a:r>
          </a:p>
          <a:p>
            <a:pPr algn="ctr">
              <a:lnSpc>
                <a:spcPts val="3700"/>
              </a:lnSpc>
            </a:pPr>
            <a:endParaRPr lang="en-US" sz="3084" b="1">
              <a:solidFill>
                <a:srgbClr val="1F0A49"/>
              </a:solidFill>
              <a:latin typeface="標楷體" panose="03000509000000000000" pitchFamily="65" charset="-120"/>
              <a:ea typeface="標楷體" panose="03000509000000000000" pitchFamily="65" charset="-120"/>
              <a:cs typeface="Canva Sans Bold"/>
              <a:sym typeface="Canva Sans Bold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5697330" y="6863092"/>
            <a:ext cx="3710291" cy="142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0"/>
              </a:lnSpc>
            </a:pPr>
            <a:r>
              <a:rPr lang="en-US" sz="3084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發送 POST 請求</a:t>
            </a:r>
          </a:p>
          <a:p>
            <a:pPr algn="ctr">
              <a:lnSpc>
                <a:spcPts val="3700"/>
              </a:lnSpc>
            </a:pPr>
            <a:r>
              <a:rPr lang="en-US" sz="3084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/api/images"</a:t>
            </a:r>
          </a:p>
          <a:p>
            <a:pPr algn="ctr">
              <a:lnSpc>
                <a:spcPts val="3700"/>
              </a:lnSpc>
            </a:pPr>
            <a:r>
              <a:rPr lang="en-US" sz="3084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/presigned/upload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8933500" y="3411335"/>
            <a:ext cx="2747855" cy="142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0"/>
              </a:lnSpc>
            </a:pPr>
            <a:r>
              <a:rPr lang="en-US" sz="3084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後端</a:t>
            </a:r>
          </a:p>
          <a:p>
            <a:pPr algn="ctr">
              <a:lnSpc>
                <a:spcPts val="3700"/>
              </a:lnSpc>
            </a:pPr>
            <a:r>
              <a:rPr lang="en-US" sz="3084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進行預簽名</a:t>
            </a:r>
          </a:p>
          <a:p>
            <a:pPr algn="ctr">
              <a:lnSpc>
                <a:spcPts val="3700"/>
              </a:lnSpc>
            </a:pPr>
            <a:endParaRPr lang="en-US" sz="3084" b="1">
              <a:solidFill>
                <a:srgbClr val="1F0A49"/>
              </a:solidFill>
              <a:latin typeface="標楷體" panose="03000509000000000000" pitchFamily="65" charset="-120"/>
              <a:ea typeface="標楷體" panose="03000509000000000000" pitchFamily="65" charset="-120"/>
              <a:cs typeface="Canva Sans Bold"/>
              <a:sym typeface="Canva Sans Bold"/>
            </a:endParaRPr>
          </a:p>
        </p:txBody>
      </p:sp>
      <p:sp>
        <p:nvSpPr>
          <p:cNvPr id="56" name="TextBox 56"/>
          <p:cNvSpPr txBox="1"/>
          <p:nvPr/>
        </p:nvSpPr>
        <p:spPr>
          <a:xfrm>
            <a:off x="14339261" y="3113163"/>
            <a:ext cx="2747855" cy="1897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0"/>
              </a:lnSpc>
            </a:pPr>
            <a:r>
              <a:rPr lang="en-US" sz="3084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後端回傳 image_key 存入資料庫</a:t>
            </a:r>
          </a:p>
          <a:p>
            <a:pPr algn="ctr">
              <a:lnSpc>
                <a:spcPts val="3700"/>
              </a:lnSpc>
            </a:pPr>
            <a:endParaRPr lang="en-US" sz="3084" b="1">
              <a:solidFill>
                <a:srgbClr val="1F0A49"/>
              </a:solidFill>
              <a:latin typeface="標楷體" panose="03000509000000000000" pitchFamily="65" charset="-120"/>
              <a:ea typeface="標楷體" panose="03000509000000000000" pitchFamily="65" charset="-120"/>
              <a:cs typeface="Canva Sans Bold"/>
              <a:sym typeface="Canva Sans Bold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246568" y="9831344"/>
            <a:ext cx="7353998" cy="365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RESTAURANT RECOMMENDATION SYSTEM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5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202" y="0"/>
            <a:ext cx="5594531" cy="4868819"/>
          </a:xfrm>
          <a:custGeom>
            <a:avLst/>
            <a:gdLst/>
            <a:ahLst/>
            <a:cxnLst/>
            <a:rect l="l" t="t" r="r" b="b"/>
            <a:pathLst>
              <a:path w="5594531" h="4868819">
                <a:moveTo>
                  <a:pt x="0" y="0"/>
                </a:moveTo>
                <a:lnTo>
                  <a:pt x="5594531" y="0"/>
                </a:lnTo>
                <a:lnTo>
                  <a:pt x="5594531" y="4868819"/>
                </a:lnTo>
                <a:lnTo>
                  <a:pt x="0" y="48688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012" t="-57743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2727672" y="0"/>
            <a:ext cx="5594531" cy="4868819"/>
          </a:xfrm>
          <a:custGeom>
            <a:avLst/>
            <a:gdLst/>
            <a:ahLst/>
            <a:cxnLst/>
            <a:rect l="l" t="t" r="r" b="b"/>
            <a:pathLst>
              <a:path w="5594531" h="4868819">
                <a:moveTo>
                  <a:pt x="5594530" y="0"/>
                </a:moveTo>
                <a:lnTo>
                  <a:pt x="0" y="0"/>
                </a:lnTo>
                <a:lnTo>
                  <a:pt x="0" y="4868819"/>
                </a:lnTo>
                <a:lnTo>
                  <a:pt x="5594530" y="4868819"/>
                </a:lnTo>
                <a:lnTo>
                  <a:pt x="5594530" y="0"/>
                </a:lnTo>
                <a:close/>
              </a:path>
            </a:pathLst>
          </a:custGeom>
          <a:blipFill>
            <a:blip r:embed="rId2"/>
            <a:stretch>
              <a:fillRect l="-48012" t="-57743"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6208369" y="7476133"/>
            <a:ext cx="5871262" cy="5621734"/>
          </a:xfrm>
          <a:custGeom>
            <a:avLst/>
            <a:gdLst/>
            <a:ahLst/>
            <a:cxnLst/>
            <a:rect l="l" t="t" r="r" b="b"/>
            <a:pathLst>
              <a:path w="5871262" h="5621734">
                <a:moveTo>
                  <a:pt x="0" y="0"/>
                </a:moveTo>
                <a:lnTo>
                  <a:pt x="5871262" y="0"/>
                </a:lnTo>
                <a:lnTo>
                  <a:pt x="5871262" y="5621734"/>
                </a:lnTo>
                <a:lnTo>
                  <a:pt x="0" y="56217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-36556"/>
            <a:ext cx="16230600" cy="9810750"/>
            <a:chOff x="0" y="0"/>
            <a:chExt cx="4274726" cy="25839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2583901"/>
            </a:xfrm>
            <a:custGeom>
              <a:avLst/>
              <a:gdLst/>
              <a:ahLst/>
              <a:cxnLst/>
              <a:rect l="l" t="t" r="r" b="b"/>
              <a:pathLst>
                <a:path w="4274726" h="2583901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571976"/>
                  </a:lnTo>
                  <a:cubicBezTo>
                    <a:pt x="4274726" y="2578562"/>
                    <a:pt x="4269387" y="2583901"/>
                    <a:pt x="4262801" y="2583901"/>
                  </a:cubicBezTo>
                  <a:lnTo>
                    <a:pt x="11925" y="2583901"/>
                  </a:lnTo>
                  <a:cubicBezTo>
                    <a:pt x="5339" y="2583901"/>
                    <a:pt x="0" y="2578562"/>
                    <a:pt x="0" y="2571976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274726" cy="26315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4547958" y="4205759"/>
            <a:ext cx="3372892" cy="1901468"/>
          </a:xfrm>
          <a:custGeom>
            <a:avLst/>
            <a:gdLst/>
            <a:ahLst/>
            <a:cxnLst/>
            <a:rect l="l" t="t" r="r" b="b"/>
            <a:pathLst>
              <a:path w="3372892" h="1901468">
                <a:moveTo>
                  <a:pt x="0" y="0"/>
                </a:moveTo>
                <a:lnTo>
                  <a:pt x="3372892" y="0"/>
                </a:lnTo>
                <a:lnTo>
                  <a:pt x="3372892" y="1901468"/>
                </a:lnTo>
                <a:lnTo>
                  <a:pt x="0" y="1901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920850" y="4205759"/>
            <a:ext cx="3372892" cy="1901468"/>
          </a:xfrm>
          <a:custGeom>
            <a:avLst/>
            <a:gdLst/>
            <a:ahLst/>
            <a:cxnLst/>
            <a:rect l="l" t="t" r="r" b="b"/>
            <a:pathLst>
              <a:path w="3372892" h="1901468">
                <a:moveTo>
                  <a:pt x="0" y="0"/>
                </a:moveTo>
                <a:lnTo>
                  <a:pt x="3372892" y="0"/>
                </a:lnTo>
                <a:lnTo>
                  <a:pt x="3372892" y="1901468"/>
                </a:lnTo>
                <a:lnTo>
                  <a:pt x="0" y="1901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1293742" y="4205759"/>
            <a:ext cx="3372892" cy="1901468"/>
          </a:xfrm>
          <a:custGeom>
            <a:avLst/>
            <a:gdLst/>
            <a:ahLst/>
            <a:cxnLst/>
            <a:rect l="l" t="t" r="r" b="b"/>
            <a:pathLst>
              <a:path w="3372892" h="1901468">
                <a:moveTo>
                  <a:pt x="0" y="0"/>
                </a:moveTo>
                <a:lnTo>
                  <a:pt x="3372892" y="0"/>
                </a:lnTo>
                <a:lnTo>
                  <a:pt x="3372892" y="1901468"/>
                </a:lnTo>
                <a:lnTo>
                  <a:pt x="0" y="19014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1" name="Group 11"/>
          <p:cNvGrpSpPr/>
          <p:nvPr/>
        </p:nvGrpSpPr>
        <p:grpSpPr>
          <a:xfrm>
            <a:off x="5215088" y="2192371"/>
            <a:ext cx="1419569" cy="141956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11468C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593257" y="6701046"/>
            <a:ext cx="1419569" cy="141956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1D8BC9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959550" y="2192371"/>
            <a:ext cx="1419569" cy="1419569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2BC5CD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0" name="AutoShape 20"/>
          <p:cNvSpPr/>
          <p:nvPr/>
        </p:nvSpPr>
        <p:spPr>
          <a:xfrm flipV="1">
            <a:off x="5924873" y="3611940"/>
            <a:ext cx="0" cy="593819"/>
          </a:xfrm>
          <a:prstGeom prst="line">
            <a:avLst/>
          </a:prstGeom>
          <a:ln w="47625" cap="flat">
            <a:solidFill>
              <a:srgbClr val="11468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flipV="1">
            <a:off x="9303042" y="6107227"/>
            <a:ext cx="0" cy="593819"/>
          </a:xfrm>
          <a:prstGeom prst="line">
            <a:avLst/>
          </a:prstGeom>
          <a:ln w="47625" cap="flat">
            <a:solidFill>
              <a:srgbClr val="1D8B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flipV="1">
            <a:off x="12669335" y="3611940"/>
            <a:ext cx="0" cy="593819"/>
          </a:xfrm>
          <a:prstGeom prst="line">
            <a:avLst/>
          </a:prstGeom>
          <a:ln w="47625" cap="flat">
            <a:solidFill>
              <a:srgbClr val="2BC5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Freeform 23"/>
          <p:cNvSpPr/>
          <p:nvPr/>
        </p:nvSpPr>
        <p:spPr>
          <a:xfrm>
            <a:off x="5417963" y="2381067"/>
            <a:ext cx="1013819" cy="914972"/>
          </a:xfrm>
          <a:custGeom>
            <a:avLst/>
            <a:gdLst/>
            <a:ahLst/>
            <a:cxnLst/>
            <a:rect l="l" t="t" r="r" b="b"/>
            <a:pathLst>
              <a:path w="1013819" h="914972">
                <a:moveTo>
                  <a:pt x="0" y="0"/>
                </a:moveTo>
                <a:lnTo>
                  <a:pt x="1013819" y="0"/>
                </a:lnTo>
                <a:lnTo>
                  <a:pt x="1013819" y="914972"/>
                </a:lnTo>
                <a:lnTo>
                  <a:pt x="0" y="9149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8862008" y="7006733"/>
            <a:ext cx="882069" cy="808196"/>
          </a:xfrm>
          <a:custGeom>
            <a:avLst/>
            <a:gdLst/>
            <a:ahLst/>
            <a:cxnLst/>
            <a:rect l="l" t="t" r="r" b="b"/>
            <a:pathLst>
              <a:path w="882069" h="808196">
                <a:moveTo>
                  <a:pt x="0" y="0"/>
                </a:moveTo>
                <a:lnTo>
                  <a:pt x="882068" y="0"/>
                </a:lnTo>
                <a:lnTo>
                  <a:pt x="882068" y="808196"/>
                </a:lnTo>
                <a:lnTo>
                  <a:pt x="0" y="80819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2165181" y="2381067"/>
            <a:ext cx="1008307" cy="1042178"/>
          </a:xfrm>
          <a:custGeom>
            <a:avLst/>
            <a:gdLst/>
            <a:ahLst/>
            <a:cxnLst/>
            <a:rect l="l" t="t" r="r" b="b"/>
            <a:pathLst>
              <a:path w="1008307" h="1042178">
                <a:moveTo>
                  <a:pt x="0" y="0"/>
                </a:moveTo>
                <a:lnTo>
                  <a:pt x="1008308" y="0"/>
                </a:lnTo>
                <a:lnTo>
                  <a:pt x="1008308" y="1042178"/>
                </a:lnTo>
                <a:lnTo>
                  <a:pt x="0" y="104217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3931387" y="780513"/>
            <a:ext cx="11252056" cy="716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34"/>
              </a:lnSpc>
              <a:spcBef>
                <a:spcPct val="0"/>
              </a:spcBef>
            </a:pPr>
            <a:r>
              <a:rPr lang="en-US" sz="7073" spc="-643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資料流程-圖片取得流程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093574" y="4725570"/>
            <a:ext cx="1541083" cy="867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86"/>
              </a:lnSpc>
            </a:pPr>
            <a:r>
              <a:rPr lang="en-US" sz="5738" b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 01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586954" y="4725570"/>
            <a:ext cx="1541083" cy="867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86"/>
              </a:lnSpc>
            </a:pPr>
            <a:r>
              <a:rPr lang="en-US" sz="5738" b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02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958819" y="4725570"/>
            <a:ext cx="1541083" cy="867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86"/>
              </a:lnSpc>
            </a:pPr>
            <a:r>
              <a:rPr lang="en-US" sz="5738" b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03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46568" y="9831344"/>
            <a:ext cx="7353998" cy="365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RESTAURANT RECOMMENDATION SYSTEM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256864" y="6425682"/>
            <a:ext cx="3663986" cy="2474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6"/>
              </a:lnSpc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>
              <a:lnSpc>
                <a:spcPts val="3866"/>
              </a:lnSpc>
            </a:pPr>
            <a:r>
              <a:rPr lang="en-US" sz="3222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發送 POST 請求 /api/images/presigned/get</a:t>
            </a:r>
          </a:p>
          <a:p>
            <a:pPr algn="ctr">
              <a:lnSpc>
                <a:spcPts val="3866"/>
              </a:lnSpc>
            </a:pPr>
            <a:endParaRPr lang="en-US" sz="3222" b="1">
              <a:solidFill>
                <a:srgbClr val="1F0A49"/>
              </a:solidFill>
              <a:latin typeface="標楷體" panose="03000509000000000000" pitchFamily="65" charset="-120"/>
              <a:ea typeface="標楷體" panose="03000509000000000000" pitchFamily="65" charset="-120"/>
              <a:cs typeface="Canva Sans Bold"/>
              <a:sym typeface="Canva Sans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7363673" y="2937337"/>
            <a:ext cx="3663986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6"/>
              </a:lnSpc>
            </a:pPr>
            <a:r>
              <a:rPr lang="en-US" sz="3222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後端</a:t>
            </a:r>
          </a:p>
          <a:p>
            <a:pPr algn="ctr">
              <a:lnSpc>
                <a:spcPts val="4117"/>
              </a:lnSpc>
            </a:pPr>
            <a:r>
              <a:rPr lang="en-US" sz="3431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進行預簽名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480704" y="6704329"/>
            <a:ext cx="4377262" cy="176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849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前端透過預簽名直接顯示 Cloudflare R2 圖片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5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4527621" y="4468854"/>
            <a:ext cx="8594883" cy="8229600"/>
          </a:xfrm>
          <a:custGeom>
            <a:avLst/>
            <a:gdLst/>
            <a:ahLst/>
            <a:cxnLst/>
            <a:rect l="l" t="t" r="r" b="b"/>
            <a:pathLst>
              <a:path w="8594883" h="8229600">
                <a:moveTo>
                  <a:pt x="0" y="0"/>
                </a:moveTo>
                <a:lnTo>
                  <a:pt x="8594883" y="0"/>
                </a:lnTo>
                <a:lnTo>
                  <a:pt x="859488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2943662" y="-2743200"/>
            <a:ext cx="8872884" cy="8229600"/>
          </a:xfrm>
          <a:custGeom>
            <a:avLst/>
            <a:gdLst/>
            <a:ahLst/>
            <a:cxnLst/>
            <a:rect l="l" t="t" r="r" b="b"/>
            <a:pathLst>
              <a:path w="8872884" h="8229600">
                <a:moveTo>
                  <a:pt x="0" y="0"/>
                </a:moveTo>
                <a:lnTo>
                  <a:pt x="8872884" y="0"/>
                </a:lnTo>
                <a:lnTo>
                  <a:pt x="88728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4109956" y="2058044"/>
            <a:ext cx="8872884" cy="8229600"/>
          </a:xfrm>
          <a:custGeom>
            <a:avLst/>
            <a:gdLst/>
            <a:ahLst/>
            <a:cxnLst/>
            <a:rect l="l" t="t" r="r" b="b"/>
            <a:pathLst>
              <a:path w="8872884" h="8229600">
                <a:moveTo>
                  <a:pt x="0" y="0"/>
                </a:moveTo>
                <a:lnTo>
                  <a:pt x="8872884" y="0"/>
                </a:lnTo>
                <a:lnTo>
                  <a:pt x="88728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218874" y="6927883"/>
            <a:ext cx="10914227" cy="2039445"/>
            <a:chOff x="0" y="0"/>
            <a:chExt cx="2643200" cy="4939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43200" cy="493911"/>
            </a:xfrm>
            <a:custGeom>
              <a:avLst/>
              <a:gdLst/>
              <a:ahLst/>
              <a:cxnLst/>
              <a:rect l="l" t="t" r="r" b="b"/>
              <a:pathLst>
                <a:path w="2643200" h="493911">
                  <a:moveTo>
                    <a:pt x="17734" y="0"/>
                  </a:moveTo>
                  <a:lnTo>
                    <a:pt x="2625467" y="0"/>
                  </a:lnTo>
                  <a:cubicBezTo>
                    <a:pt x="2630170" y="0"/>
                    <a:pt x="2634681" y="1868"/>
                    <a:pt x="2638006" y="5194"/>
                  </a:cubicBezTo>
                  <a:cubicBezTo>
                    <a:pt x="2641332" y="8520"/>
                    <a:pt x="2643200" y="13030"/>
                    <a:pt x="2643200" y="17734"/>
                  </a:cubicBezTo>
                  <a:lnTo>
                    <a:pt x="2643200" y="476178"/>
                  </a:lnTo>
                  <a:cubicBezTo>
                    <a:pt x="2643200" y="480881"/>
                    <a:pt x="2641332" y="485392"/>
                    <a:pt x="2638006" y="488717"/>
                  </a:cubicBezTo>
                  <a:cubicBezTo>
                    <a:pt x="2634681" y="492043"/>
                    <a:pt x="2630170" y="493911"/>
                    <a:pt x="2625467" y="493911"/>
                  </a:cubicBezTo>
                  <a:lnTo>
                    <a:pt x="17734" y="493911"/>
                  </a:lnTo>
                  <a:cubicBezTo>
                    <a:pt x="7940" y="493911"/>
                    <a:pt x="0" y="485972"/>
                    <a:pt x="0" y="476178"/>
                  </a:cubicBezTo>
                  <a:lnTo>
                    <a:pt x="0" y="17734"/>
                  </a:lnTo>
                  <a:cubicBezTo>
                    <a:pt x="0" y="13030"/>
                    <a:pt x="1868" y="8520"/>
                    <a:pt x="5194" y="5194"/>
                  </a:cubicBezTo>
                  <a:cubicBezTo>
                    <a:pt x="8520" y="1868"/>
                    <a:pt x="13030" y="0"/>
                    <a:pt x="1773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643200" cy="541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218874" y="3882205"/>
            <a:ext cx="10914227" cy="2313881"/>
            <a:chOff x="0" y="0"/>
            <a:chExt cx="2643200" cy="5603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43200" cy="560374"/>
            </a:xfrm>
            <a:custGeom>
              <a:avLst/>
              <a:gdLst/>
              <a:ahLst/>
              <a:cxnLst/>
              <a:rect l="l" t="t" r="r" b="b"/>
              <a:pathLst>
                <a:path w="2643200" h="560374">
                  <a:moveTo>
                    <a:pt x="17734" y="0"/>
                  </a:moveTo>
                  <a:lnTo>
                    <a:pt x="2625467" y="0"/>
                  </a:lnTo>
                  <a:cubicBezTo>
                    <a:pt x="2630170" y="0"/>
                    <a:pt x="2634681" y="1868"/>
                    <a:pt x="2638006" y="5194"/>
                  </a:cubicBezTo>
                  <a:cubicBezTo>
                    <a:pt x="2641332" y="8520"/>
                    <a:pt x="2643200" y="13030"/>
                    <a:pt x="2643200" y="17734"/>
                  </a:cubicBezTo>
                  <a:lnTo>
                    <a:pt x="2643200" y="542641"/>
                  </a:lnTo>
                  <a:cubicBezTo>
                    <a:pt x="2643200" y="547344"/>
                    <a:pt x="2641332" y="551855"/>
                    <a:pt x="2638006" y="555180"/>
                  </a:cubicBezTo>
                  <a:cubicBezTo>
                    <a:pt x="2634681" y="558506"/>
                    <a:pt x="2630170" y="560374"/>
                    <a:pt x="2625467" y="560374"/>
                  </a:cubicBezTo>
                  <a:lnTo>
                    <a:pt x="17734" y="560374"/>
                  </a:lnTo>
                  <a:cubicBezTo>
                    <a:pt x="7940" y="560374"/>
                    <a:pt x="0" y="552435"/>
                    <a:pt x="0" y="542641"/>
                  </a:cubicBezTo>
                  <a:lnTo>
                    <a:pt x="0" y="17734"/>
                  </a:lnTo>
                  <a:cubicBezTo>
                    <a:pt x="0" y="13030"/>
                    <a:pt x="1868" y="8520"/>
                    <a:pt x="5194" y="5194"/>
                  </a:cubicBezTo>
                  <a:cubicBezTo>
                    <a:pt x="8520" y="1868"/>
                    <a:pt x="13030" y="0"/>
                    <a:pt x="1773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643200" cy="6079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 rot="-10800000">
            <a:off x="14134873" y="-1563445"/>
            <a:ext cx="5414402" cy="5184290"/>
          </a:xfrm>
          <a:custGeom>
            <a:avLst/>
            <a:gdLst/>
            <a:ahLst/>
            <a:cxnLst/>
            <a:rect l="l" t="t" r="r" b="b"/>
            <a:pathLst>
              <a:path w="5414402" h="5184290">
                <a:moveTo>
                  <a:pt x="0" y="0"/>
                </a:moveTo>
                <a:lnTo>
                  <a:pt x="5414401" y="0"/>
                </a:lnTo>
                <a:lnTo>
                  <a:pt x="5414401" y="5184290"/>
                </a:lnTo>
                <a:lnTo>
                  <a:pt x="0" y="51842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545845" y="2247825"/>
            <a:ext cx="6339654" cy="6378945"/>
            <a:chOff x="0" y="0"/>
            <a:chExt cx="1084702" cy="10914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84702" cy="1091425"/>
            </a:xfrm>
            <a:custGeom>
              <a:avLst/>
              <a:gdLst/>
              <a:ahLst/>
              <a:cxnLst/>
              <a:rect l="l" t="t" r="r" b="b"/>
              <a:pathLst>
                <a:path w="1084702" h="1091425">
                  <a:moveTo>
                    <a:pt x="28087" y="0"/>
                  </a:moveTo>
                  <a:lnTo>
                    <a:pt x="1056614" y="0"/>
                  </a:lnTo>
                  <a:cubicBezTo>
                    <a:pt x="1072127" y="0"/>
                    <a:pt x="1084702" y="12575"/>
                    <a:pt x="1084702" y="28087"/>
                  </a:cubicBezTo>
                  <a:lnTo>
                    <a:pt x="1084702" y="1063337"/>
                  </a:lnTo>
                  <a:cubicBezTo>
                    <a:pt x="1084702" y="1070786"/>
                    <a:pt x="1081743" y="1077931"/>
                    <a:pt x="1076475" y="1083198"/>
                  </a:cubicBezTo>
                  <a:cubicBezTo>
                    <a:pt x="1071208" y="1088465"/>
                    <a:pt x="1064064" y="1091425"/>
                    <a:pt x="1056614" y="1091425"/>
                  </a:cubicBezTo>
                  <a:lnTo>
                    <a:pt x="28087" y="1091425"/>
                  </a:lnTo>
                  <a:cubicBezTo>
                    <a:pt x="20638" y="1091425"/>
                    <a:pt x="13494" y="1088465"/>
                    <a:pt x="8227" y="1083198"/>
                  </a:cubicBezTo>
                  <a:cubicBezTo>
                    <a:pt x="2959" y="1077931"/>
                    <a:pt x="0" y="1070786"/>
                    <a:pt x="0" y="1063337"/>
                  </a:cubicBezTo>
                  <a:lnTo>
                    <a:pt x="0" y="28087"/>
                  </a:lnTo>
                  <a:cubicBezTo>
                    <a:pt x="0" y="20638"/>
                    <a:pt x="2959" y="13494"/>
                    <a:pt x="8227" y="8227"/>
                  </a:cubicBezTo>
                  <a:cubicBezTo>
                    <a:pt x="13494" y="2959"/>
                    <a:pt x="20638" y="0"/>
                    <a:pt x="28087" y="0"/>
                  </a:cubicBezTo>
                  <a:close/>
                </a:path>
              </a:pathLst>
            </a:custGeom>
            <a:blipFill>
              <a:blip r:embed="rId4"/>
              <a:stretch>
                <a:fillRect l="-309" r="-309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7867023" y="1868151"/>
            <a:ext cx="2344740" cy="85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89"/>
              </a:lnSpc>
              <a:spcBef>
                <a:spcPct val="0"/>
              </a:spcBef>
            </a:pPr>
            <a:r>
              <a:rPr lang="en-US" sz="8364" spc="-761" dirty="0" err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痛點</a:t>
            </a:r>
            <a:endParaRPr lang="en-US" sz="8364" spc="-761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Bank Gothic Medium"/>
              <a:sym typeface="Bank Gothic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553552" y="6895984"/>
            <a:ext cx="6428771" cy="761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68"/>
              </a:lnSpc>
            </a:pPr>
            <a:r>
              <a:rPr lang="en-US" sz="4245" b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M Sans Bold"/>
                <a:sym typeface="DM Sans Bold"/>
              </a:rPr>
              <a:t>資訊不透明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107681" y="7540332"/>
            <a:ext cx="1445871" cy="697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44"/>
              </a:lnSpc>
            </a:pPr>
            <a:r>
              <a:rPr lang="en-US" sz="4245" spc="-424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36117" y="3925528"/>
            <a:ext cx="6428771" cy="761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68"/>
              </a:lnSpc>
            </a:pPr>
            <a:r>
              <a:rPr lang="en-US" sz="4245" b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M Sans Bold"/>
                <a:sym typeface="DM Sans Bold"/>
              </a:rPr>
              <a:t>選擇困難</a:t>
            </a:r>
            <a:r>
              <a:rPr lang="en-US" sz="4245" b="1" u="none" strike="noStrike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M Sans Bold"/>
                <a:sym typeface="DM Sans Bold"/>
              </a:rPr>
              <a:t> / 決策效率低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190246" y="4631872"/>
            <a:ext cx="1445871" cy="697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44"/>
              </a:lnSpc>
            </a:pPr>
            <a:r>
              <a:rPr lang="en-US" sz="4245" spc="-424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726584" y="641667"/>
            <a:ext cx="5265339" cy="365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RESTAURANT RECOMMENDATION SYSTEM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477445" y="5019330"/>
            <a:ext cx="6151678" cy="250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0"/>
              </a:lnSpc>
              <a:spcBef>
                <a:spcPct val="0"/>
              </a:spcBef>
            </a:pPr>
            <a:r>
              <a:rPr lang="en-US" sz="1617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 Chinese"/>
                <a:sym typeface="Noto Sans T Chinese"/>
              </a:rPr>
              <a:t>面對眾多餐廳選項，使用者容易出現決策疲勞與猶豫。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128550" y="5014307"/>
            <a:ext cx="7424854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5"/>
              </a:lnSpc>
              <a:spcBef>
                <a:spcPct val="0"/>
              </a:spcBef>
            </a:pPr>
            <a:r>
              <a:rPr lang="en-US" sz="3538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 Chinese"/>
                <a:sym typeface="Noto Sans T Chinese"/>
              </a:rPr>
              <a:t>每次買飯都要想要吃什麼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885426" y="7657346"/>
            <a:ext cx="8203822" cy="1097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7"/>
              </a:lnSpc>
              <a:spcBef>
                <a:spcPct val="0"/>
              </a:spcBef>
            </a:pPr>
            <a:r>
              <a:rPr lang="en-US" sz="3639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 Chinese"/>
                <a:sym typeface="Noto Sans T Chinese"/>
              </a:rPr>
              <a:t>許多餐廳的線上資訊，如菜單與價格，經常是零散、過時甚至不存在的。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5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202" y="0"/>
            <a:ext cx="5594531" cy="4868819"/>
          </a:xfrm>
          <a:custGeom>
            <a:avLst/>
            <a:gdLst/>
            <a:ahLst/>
            <a:cxnLst/>
            <a:rect l="l" t="t" r="r" b="b"/>
            <a:pathLst>
              <a:path w="5594531" h="4868819">
                <a:moveTo>
                  <a:pt x="0" y="0"/>
                </a:moveTo>
                <a:lnTo>
                  <a:pt x="5594531" y="0"/>
                </a:lnTo>
                <a:lnTo>
                  <a:pt x="5594531" y="4868819"/>
                </a:lnTo>
                <a:lnTo>
                  <a:pt x="0" y="48688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012" t="-57743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2727672" y="0"/>
            <a:ext cx="5594531" cy="4868819"/>
          </a:xfrm>
          <a:custGeom>
            <a:avLst/>
            <a:gdLst/>
            <a:ahLst/>
            <a:cxnLst/>
            <a:rect l="l" t="t" r="r" b="b"/>
            <a:pathLst>
              <a:path w="5594531" h="4868819">
                <a:moveTo>
                  <a:pt x="5594530" y="0"/>
                </a:moveTo>
                <a:lnTo>
                  <a:pt x="0" y="0"/>
                </a:lnTo>
                <a:lnTo>
                  <a:pt x="0" y="4868819"/>
                </a:lnTo>
                <a:lnTo>
                  <a:pt x="5594530" y="4868819"/>
                </a:lnTo>
                <a:lnTo>
                  <a:pt x="5594530" y="0"/>
                </a:lnTo>
                <a:close/>
              </a:path>
            </a:pathLst>
          </a:custGeom>
          <a:blipFill>
            <a:blip r:embed="rId2"/>
            <a:stretch>
              <a:fillRect l="-48012" t="-57743"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6208369" y="7476133"/>
            <a:ext cx="5871262" cy="5621734"/>
          </a:xfrm>
          <a:custGeom>
            <a:avLst/>
            <a:gdLst/>
            <a:ahLst/>
            <a:cxnLst/>
            <a:rect l="l" t="t" r="r" b="b"/>
            <a:pathLst>
              <a:path w="5871262" h="5621734">
                <a:moveTo>
                  <a:pt x="0" y="0"/>
                </a:moveTo>
                <a:lnTo>
                  <a:pt x="5871262" y="0"/>
                </a:lnTo>
                <a:lnTo>
                  <a:pt x="5871262" y="5621734"/>
                </a:lnTo>
                <a:lnTo>
                  <a:pt x="0" y="56217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-36556"/>
            <a:ext cx="16230600" cy="9810750"/>
            <a:chOff x="0" y="0"/>
            <a:chExt cx="4274726" cy="25839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2583901"/>
            </a:xfrm>
            <a:custGeom>
              <a:avLst/>
              <a:gdLst/>
              <a:ahLst/>
              <a:cxnLst/>
              <a:rect l="l" t="t" r="r" b="b"/>
              <a:pathLst>
                <a:path w="4274726" h="2583901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571976"/>
                  </a:lnTo>
                  <a:cubicBezTo>
                    <a:pt x="4274726" y="2578562"/>
                    <a:pt x="4269387" y="2583901"/>
                    <a:pt x="4262801" y="2583901"/>
                  </a:cubicBezTo>
                  <a:lnTo>
                    <a:pt x="11925" y="2583901"/>
                  </a:lnTo>
                  <a:cubicBezTo>
                    <a:pt x="5339" y="2583901"/>
                    <a:pt x="0" y="2578562"/>
                    <a:pt x="0" y="2571976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274726" cy="26315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1352675" y="4301072"/>
            <a:ext cx="3127091" cy="1762898"/>
          </a:xfrm>
          <a:custGeom>
            <a:avLst/>
            <a:gdLst/>
            <a:ahLst/>
            <a:cxnLst/>
            <a:rect l="l" t="t" r="r" b="b"/>
            <a:pathLst>
              <a:path w="3127091" h="1762898">
                <a:moveTo>
                  <a:pt x="0" y="0"/>
                </a:moveTo>
                <a:lnTo>
                  <a:pt x="3127091" y="0"/>
                </a:lnTo>
                <a:lnTo>
                  <a:pt x="3127091" y="1762898"/>
                </a:lnTo>
                <a:lnTo>
                  <a:pt x="0" y="17628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4479766" y="4301072"/>
            <a:ext cx="3127091" cy="1762898"/>
          </a:xfrm>
          <a:custGeom>
            <a:avLst/>
            <a:gdLst/>
            <a:ahLst/>
            <a:cxnLst/>
            <a:rect l="l" t="t" r="r" b="b"/>
            <a:pathLst>
              <a:path w="3127091" h="1762898">
                <a:moveTo>
                  <a:pt x="0" y="0"/>
                </a:moveTo>
                <a:lnTo>
                  <a:pt x="3127092" y="0"/>
                </a:lnTo>
                <a:lnTo>
                  <a:pt x="3127092" y="1762898"/>
                </a:lnTo>
                <a:lnTo>
                  <a:pt x="0" y="17628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7606858" y="4301072"/>
            <a:ext cx="3127091" cy="1762898"/>
          </a:xfrm>
          <a:custGeom>
            <a:avLst/>
            <a:gdLst/>
            <a:ahLst/>
            <a:cxnLst/>
            <a:rect l="l" t="t" r="r" b="b"/>
            <a:pathLst>
              <a:path w="3127091" h="1762898">
                <a:moveTo>
                  <a:pt x="0" y="0"/>
                </a:moveTo>
                <a:lnTo>
                  <a:pt x="3127091" y="0"/>
                </a:lnTo>
                <a:lnTo>
                  <a:pt x="3127091" y="1762898"/>
                </a:lnTo>
                <a:lnTo>
                  <a:pt x="0" y="17628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0733949" y="4301072"/>
            <a:ext cx="3127091" cy="1762898"/>
          </a:xfrm>
          <a:custGeom>
            <a:avLst/>
            <a:gdLst/>
            <a:ahLst/>
            <a:cxnLst/>
            <a:rect l="l" t="t" r="r" b="b"/>
            <a:pathLst>
              <a:path w="3127091" h="1762898">
                <a:moveTo>
                  <a:pt x="0" y="0"/>
                </a:moveTo>
                <a:lnTo>
                  <a:pt x="3127092" y="0"/>
                </a:lnTo>
                <a:lnTo>
                  <a:pt x="3127092" y="1762898"/>
                </a:lnTo>
                <a:lnTo>
                  <a:pt x="0" y="17628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3861041" y="4301072"/>
            <a:ext cx="3127091" cy="1762898"/>
          </a:xfrm>
          <a:custGeom>
            <a:avLst/>
            <a:gdLst/>
            <a:ahLst/>
            <a:cxnLst/>
            <a:rect l="l" t="t" r="r" b="b"/>
            <a:pathLst>
              <a:path w="3127091" h="1762898">
                <a:moveTo>
                  <a:pt x="0" y="0"/>
                </a:moveTo>
                <a:lnTo>
                  <a:pt x="3127091" y="0"/>
                </a:lnTo>
                <a:lnTo>
                  <a:pt x="3127091" y="1762898"/>
                </a:lnTo>
                <a:lnTo>
                  <a:pt x="0" y="176289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3" name="Group 13"/>
          <p:cNvGrpSpPr/>
          <p:nvPr/>
        </p:nvGrpSpPr>
        <p:grpSpPr>
          <a:xfrm>
            <a:off x="1971187" y="2434410"/>
            <a:ext cx="1316118" cy="131611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11468C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103172" y="6614514"/>
            <a:ext cx="1316118" cy="131611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1D8BC9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224145" y="2434410"/>
            <a:ext cx="1316118" cy="131611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2BC5CD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355927" y="6614514"/>
            <a:ext cx="1316118" cy="1316118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31BF8A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4472008" y="2434410"/>
            <a:ext cx="1316118" cy="1316118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77BF60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8" name="AutoShape 28"/>
          <p:cNvSpPr/>
          <p:nvPr/>
        </p:nvSpPr>
        <p:spPr>
          <a:xfrm flipV="1">
            <a:off x="2629246" y="3750527"/>
            <a:ext cx="0" cy="550544"/>
          </a:xfrm>
          <a:prstGeom prst="line">
            <a:avLst/>
          </a:prstGeom>
          <a:ln w="47625" cap="flat">
            <a:solidFill>
              <a:srgbClr val="11468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 flipV="1">
            <a:off x="5761231" y="6063970"/>
            <a:ext cx="0" cy="550544"/>
          </a:xfrm>
          <a:prstGeom prst="line">
            <a:avLst/>
          </a:prstGeom>
          <a:ln w="47625" cap="flat">
            <a:solidFill>
              <a:srgbClr val="1D8B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 flipV="1">
            <a:off x="8882204" y="3750527"/>
            <a:ext cx="0" cy="550544"/>
          </a:xfrm>
          <a:prstGeom prst="line">
            <a:avLst/>
          </a:prstGeom>
          <a:ln w="47625" cap="flat">
            <a:solidFill>
              <a:srgbClr val="2BC5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 flipV="1">
            <a:off x="12013986" y="6063970"/>
            <a:ext cx="0" cy="550544"/>
          </a:xfrm>
          <a:prstGeom prst="line">
            <a:avLst/>
          </a:prstGeom>
          <a:ln w="47625" cap="flat">
            <a:solidFill>
              <a:srgbClr val="31BF8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 flipV="1">
            <a:off x="15130066" y="3750527"/>
            <a:ext cx="0" cy="550544"/>
          </a:xfrm>
          <a:prstGeom prst="line">
            <a:avLst/>
          </a:prstGeom>
          <a:ln w="47625" cap="flat">
            <a:solidFill>
              <a:srgbClr val="77B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Freeform 33"/>
          <p:cNvSpPr/>
          <p:nvPr/>
        </p:nvSpPr>
        <p:spPr>
          <a:xfrm>
            <a:off x="2256082" y="2661953"/>
            <a:ext cx="746330" cy="790813"/>
          </a:xfrm>
          <a:custGeom>
            <a:avLst/>
            <a:gdLst/>
            <a:ahLst/>
            <a:cxnLst/>
            <a:rect l="l" t="t" r="r" b="b"/>
            <a:pathLst>
              <a:path w="746330" h="790813">
                <a:moveTo>
                  <a:pt x="0" y="0"/>
                </a:moveTo>
                <a:lnTo>
                  <a:pt x="746329" y="0"/>
                </a:lnTo>
                <a:lnTo>
                  <a:pt x="746329" y="790813"/>
                </a:lnTo>
                <a:lnTo>
                  <a:pt x="0" y="79081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5420907" y="6860929"/>
            <a:ext cx="680647" cy="830057"/>
          </a:xfrm>
          <a:custGeom>
            <a:avLst/>
            <a:gdLst/>
            <a:ahLst/>
            <a:cxnLst/>
            <a:rect l="l" t="t" r="r" b="b"/>
            <a:pathLst>
              <a:path w="680647" h="830057">
                <a:moveTo>
                  <a:pt x="0" y="0"/>
                </a:moveTo>
                <a:lnTo>
                  <a:pt x="680647" y="0"/>
                </a:lnTo>
                <a:lnTo>
                  <a:pt x="680647" y="830057"/>
                </a:lnTo>
                <a:lnTo>
                  <a:pt x="0" y="83005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8507377" y="2683217"/>
            <a:ext cx="749654" cy="799631"/>
          </a:xfrm>
          <a:custGeom>
            <a:avLst/>
            <a:gdLst/>
            <a:ahLst/>
            <a:cxnLst/>
            <a:rect l="l" t="t" r="r" b="b"/>
            <a:pathLst>
              <a:path w="749654" h="799631">
                <a:moveTo>
                  <a:pt x="0" y="0"/>
                </a:moveTo>
                <a:lnTo>
                  <a:pt x="749654" y="0"/>
                </a:lnTo>
                <a:lnTo>
                  <a:pt x="749654" y="799631"/>
                </a:lnTo>
                <a:lnTo>
                  <a:pt x="0" y="79963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1543073" y="6860929"/>
            <a:ext cx="941826" cy="851175"/>
          </a:xfrm>
          <a:custGeom>
            <a:avLst/>
            <a:gdLst/>
            <a:ahLst/>
            <a:cxnLst/>
            <a:rect l="l" t="t" r="r" b="b"/>
            <a:pathLst>
              <a:path w="941826" h="851175">
                <a:moveTo>
                  <a:pt x="0" y="0"/>
                </a:moveTo>
                <a:lnTo>
                  <a:pt x="941826" y="0"/>
                </a:lnTo>
                <a:lnTo>
                  <a:pt x="941826" y="851176"/>
                </a:lnTo>
                <a:lnTo>
                  <a:pt x="0" y="85117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4700434" y="2683217"/>
            <a:ext cx="824503" cy="835998"/>
          </a:xfrm>
          <a:custGeom>
            <a:avLst/>
            <a:gdLst/>
            <a:ahLst/>
            <a:cxnLst/>
            <a:rect l="l" t="t" r="r" b="b"/>
            <a:pathLst>
              <a:path w="824503" h="835998">
                <a:moveTo>
                  <a:pt x="0" y="0"/>
                </a:moveTo>
                <a:lnTo>
                  <a:pt x="824503" y="0"/>
                </a:lnTo>
                <a:lnTo>
                  <a:pt x="824503" y="835998"/>
                </a:lnTo>
                <a:lnTo>
                  <a:pt x="0" y="83599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38" name="TextBox 38"/>
          <p:cNvSpPr txBox="1"/>
          <p:nvPr/>
        </p:nvSpPr>
        <p:spPr>
          <a:xfrm>
            <a:off x="2947412" y="935276"/>
            <a:ext cx="12393175" cy="716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34"/>
              </a:lnSpc>
              <a:spcBef>
                <a:spcPct val="0"/>
              </a:spcBef>
            </a:pPr>
            <a:r>
              <a:rPr lang="en-US" sz="7073" spc="-643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資料流程-TINDER 滑動互動流程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99868" y="6522967"/>
            <a:ext cx="3179898" cy="1066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2"/>
              </a:lnSpc>
            </a:pPr>
            <a:r>
              <a:rPr lang="en-US" sz="3568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前端</a:t>
            </a:r>
          </a:p>
          <a:p>
            <a:pPr algn="ctr">
              <a:lnSpc>
                <a:spcPts val="4282"/>
              </a:lnSpc>
            </a:pPr>
            <a:r>
              <a:rPr lang="en-US" sz="3568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載入卡片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858529" y="4783001"/>
            <a:ext cx="1428776" cy="80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4"/>
              </a:lnSpc>
            </a:pPr>
            <a:r>
              <a:rPr lang="en-US" sz="5320" b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 01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097327" y="4783001"/>
            <a:ext cx="1428776" cy="80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4"/>
              </a:lnSpc>
            </a:pPr>
            <a:r>
              <a:rPr lang="en-US" sz="5320" b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02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223467" y="4783001"/>
            <a:ext cx="1428776" cy="80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4"/>
              </a:lnSpc>
            </a:pPr>
            <a:r>
              <a:rPr lang="en-US" sz="5320" b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03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1355927" y="4783001"/>
            <a:ext cx="1428776" cy="80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4"/>
              </a:lnSpc>
            </a:pPr>
            <a:r>
              <a:rPr lang="en-US" sz="5320" b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04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483018" y="4783001"/>
            <a:ext cx="1428776" cy="80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4"/>
              </a:lnSpc>
            </a:pPr>
            <a:r>
              <a:rPr lang="en-US" sz="5320" b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05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165776" y="2924055"/>
            <a:ext cx="3179898" cy="1066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2"/>
              </a:lnSpc>
            </a:pPr>
            <a:r>
              <a:rPr lang="en-US" sz="3568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使用者</a:t>
            </a:r>
          </a:p>
          <a:p>
            <a:pPr algn="ctr">
              <a:lnSpc>
                <a:spcPts val="4282"/>
              </a:lnSpc>
            </a:pPr>
            <a:r>
              <a:rPr lang="en-US" sz="3568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滑動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908721" y="6522967"/>
            <a:ext cx="4058268" cy="1066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2"/>
              </a:lnSpc>
            </a:pPr>
            <a:r>
              <a:rPr lang="en-US" sz="3568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判斷 </a:t>
            </a:r>
          </a:p>
          <a:p>
            <a:pPr algn="ctr">
              <a:lnSpc>
                <a:spcPts val="4282"/>
              </a:lnSpc>
            </a:pPr>
            <a:r>
              <a:rPr lang="en-US" sz="3568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Like/Dislike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424037" y="2924055"/>
            <a:ext cx="3179898" cy="1066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2"/>
              </a:lnSpc>
            </a:pPr>
            <a:r>
              <a:rPr lang="en-US" sz="3568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更新</a:t>
            </a:r>
          </a:p>
          <a:p>
            <a:pPr algn="ctr">
              <a:lnSpc>
                <a:spcPts val="4282"/>
              </a:lnSpc>
            </a:pPr>
            <a:r>
              <a:rPr lang="en-US" sz="3568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卡片堆疊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3603935" y="6624039"/>
            <a:ext cx="2914284" cy="1066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2"/>
              </a:lnSpc>
            </a:pPr>
            <a:r>
              <a:rPr lang="en-US" sz="3568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結束後</a:t>
            </a:r>
          </a:p>
          <a:p>
            <a:pPr algn="ctr">
              <a:lnSpc>
                <a:spcPts val="4282"/>
              </a:lnSpc>
            </a:pPr>
            <a:r>
              <a:rPr lang="en-US" sz="3568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可重新開始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246568" y="9831344"/>
            <a:ext cx="7353998" cy="365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RESTAURANT RECOMMENDATION SYSTEM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5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202" y="0"/>
            <a:ext cx="5594531" cy="4868819"/>
          </a:xfrm>
          <a:custGeom>
            <a:avLst/>
            <a:gdLst/>
            <a:ahLst/>
            <a:cxnLst/>
            <a:rect l="l" t="t" r="r" b="b"/>
            <a:pathLst>
              <a:path w="5594531" h="4868819">
                <a:moveTo>
                  <a:pt x="0" y="0"/>
                </a:moveTo>
                <a:lnTo>
                  <a:pt x="5594531" y="0"/>
                </a:lnTo>
                <a:lnTo>
                  <a:pt x="5594531" y="4868819"/>
                </a:lnTo>
                <a:lnTo>
                  <a:pt x="0" y="48688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012" t="-57743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2727672" y="0"/>
            <a:ext cx="5594531" cy="4868819"/>
          </a:xfrm>
          <a:custGeom>
            <a:avLst/>
            <a:gdLst/>
            <a:ahLst/>
            <a:cxnLst/>
            <a:rect l="l" t="t" r="r" b="b"/>
            <a:pathLst>
              <a:path w="5594531" h="4868819">
                <a:moveTo>
                  <a:pt x="5594530" y="0"/>
                </a:moveTo>
                <a:lnTo>
                  <a:pt x="0" y="0"/>
                </a:lnTo>
                <a:lnTo>
                  <a:pt x="0" y="4868819"/>
                </a:lnTo>
                <a:lnTo>
                  <a:pt x="5594530" y="4868819"/>
                </a:lnTo>
                <a:lnTo>
                  <a:pt x="5594530" y="0"/>
                </a:lnTo>
                <a:close/>
              </a:path>
            </a:pathLst>
          </a:custGeom>
          <a:blipFill>
            <a:blip r:embed="rId2"/>
            <a:stretch>
              <a:fillRect l="-48012" t="-57743"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6208369" y="7476133"/>
            <a:ext cx="5871262" cy="5621734"/>
          </a:xfrm>
          <a:custGeom>
            <a:avLst/>
            <a:gdLst/>
            <a:ahLst/>
            <a:cxnLst/>
            <a:rect l="l" t="t" r="r" b="b"/>
            <a:pathLst>
              <a:path w="5871262" h="5621734">
                <a:moveTo>
                  <a:pt x="0" y="0"/>
                </a:moveTo>
                <a:lnTo>
                  <a:pt x="5871262" y="0"/>
                </a:lnTo>
                <a:lnTo>
                  <a:pt x="5871262" y="5621734"/>
                </a:lnTo>
                <a:lnTo>
                  <a:pt x="0" y="56217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-36556"/>
            <a:ext cx="16230600" cy="9810750"/>
            <a:chOff x="0" y="0"/>
            <a:chExt cx="4274726" cy="25839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2583901"/>
            </a:xfrm>
            <a:custGeom>
              <a:avLst/>
              <a:gdLst/>
              <a:ahLst/>
              <a:cxnLst/>
              <a:rect l="l" t="t" r="r" b="b"/>
              <a:pathLst>
                <a:path w="4274726" h="2583901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571976"/>
                  </a:lnTo>
                  <a:cubicBezTo>
                    <a:pt x="4274726" y="2578562"/>
                    <a:pt x="4269387" y="2583901"/>
                    <a:pt x="4262801" y="2583901"/>
                  </a:cubicBezTo>
                  <a:lnTo>
                    <a:pt x="11925" y="2583901"/>
                  </a:lnTo>
                  <a:cubicBezTo>
                    <a:pt x="5339" y="2583901"/>
                    <a:pt x="0" y="2578562"/>
                    <a:pt x="0" y="2571976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274726" cy="26315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3462685" y="4371684"/>
            <a:ext cx="3570893" cy="2013091"/>
          </a:xfrm>
          <a:custGeom>
            <a:avLst/>
            <a:gdLst/>
            <a:ahLst/>
            <a:cxnLst/>
            <a:rect l="l" t="t" r="r" b="b"/>
            <a:pathLst>
              <a:path w="3570893" h="2013091">
                <a:moveTo>
                  <a:pt x="0" y="0"/>
                </a:moveTo>
                <a:lnTo>
                  <a:pt x="3570894" y="0"/>
                </a:lnTo>
                <a:lnTo>
                  <a:pt x="3570894" y="2013091"/>
                </a:lnTo>
                <a:lnTo>
                  <a:pt x="0" y="20130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033579" y="4371684"/>
            <a:ext cx="3570893" cy="2013091"/>
          </a:xfrm>
          <a:custGeom>
            <a:avLst/>
            <a:gdLst/>
            <a:ahLst/>
            <a:cxnLst/>
            <a:rect l="l" t="t" r="r" b="b"/>
            <a:pathLst>
              <a:path w="3570893" h="2013091">
                <a:moveTo>
                  <a:pt x="0" y="0"/>
                </a:moveTo>
                <a:lnTo>
                  <a:pt x="3570893" y="0"/>
                </a:lnTo>
                <a:lnTo>
                  <a:pt x="3570893" y="2013091"/>
                </a:lnTo>
                <a:lnTo>
                  <a:pt x="0" y="20130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0604472" y="4371684"/>
            <a:ext cx="3570893" cy="2013091"/>
          </a:xfrm>
          <a:custGeom>
            <a:avLst/>
            <a:gdLst/>
            <a:ahLst/>
            <a:cxnLst/>
            <a:rect l="l" t="t" r="r" b="b"/>
            <a:pathLst>
              <a:path w="3570893" h="2013091">
                <a:moveTo>
                  <a:pt x="0" y="0"/>
                </a:moveTo>
                <a:lnTo>
                  <a:pt x="3570894" y="0"/>
                </a:lnTo>
                <a:lnTo>
                  <a:pt x="3570894" y="2013091"/>
                </a:lnTo>
                <a:lnTo>
                  <a:pt x="0" y="20130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1" name="Group 11"/>
          <p:cNvGrpSpPr/>
          <p:nvPr/>
        </p:nvGrpSpPr>
        <p:grpSpPr>
          <a:xfrm>
            <a:off x="4168978" y="2240102"/>
            <a:ext cx="1502903" cy="150290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11468C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745459" y="7013454"/>
            <a:ext cx="1502903" cy="1502903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1D8BC9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309366" y="2240102"/>
            <a:ext cx="1502903" cy="1502903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2BC5CD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0" name="AutoShape 20"/>
          <p:cNvSpPr/>
          <p:nvPr/>
        </p:nvSpPr>
        <p:spPr>
          <a:xfrm flipV="1">
            <a:off x="4920430" y="3743006"/>
            <a:ext cx="0" cy="628678"/>
          </a:xfrm>
          <a:prstGeom prst="line">
            <a:avLst/>
          </a:prstGeom>
          <a:ln w="47625" cap="flat">
            <a:solidFill>
              <a:srgbClr val="11468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flipV="1">
            <a:off x="8496911" y="6384775"/>
            <a:ext cx="0" cy="628678"/>
          </a:xfrm>
          <a:prstGeom prst="line">
            <a:avLst/>
          </a:prstGeom>
          <a:ln w="47625" cap="flat">
            <a:solidFill>
              <a:srgbClr val="1D8B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flipV="1">
            <a:off x="12060818" y="3743006"/>
            <a:ext cx="0" cy="628678"/>
          </a:xfrm>
          <a:prstGeom prst="line">
            <a:avLst/>
          </a:prstGeom>
          <a:ln w="47625" cap="flat">
            <a:solidFill>
              <a:srgbClr val="2BC5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Freeform 23"/>
          <p:cNvSpPr/>
          <p:nvPr/>
        </p:nvSpPr>
        <p:spPr>
          <a:xfrm>
            <a:off x="4408180" y="2500434"/>
            <a:ext cx="1024501" cy="982240"/>
          </a:xfrm>
          <a:custGeom>
            <a:avLst/>
            <a:gdLst/>
            <a:ahLst/>
            <a:cxnLst/>
            <a:rect l="l" t="t" r="r" b="b"/>
            <a:pathLst>
              <a:path w="1024501" h="982240">
                <a:moveTo>
                  <a:pt x="0" y="0"/>
                </a:moveTo>
                <a:lnTo>
                  <a:pt x="1024501" y="0"/>
                </a:lnTo>
                <a:lnTo>
                  <a:pt x="1024501" y="982240"/>
                </a:lnTo>
                <a:lnTo>
                  <a:pt x="0" y="9822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4" name="Freeform 24"/>
          <p:cNvSpPr/>
          <p:nvPr/>
        </p:nvSpPr>
        <p:spPr>
          <a:xfrm>
            <a:off x="11589084" y="2575766"/>
            <a:ext cx="943467" cy="906908"/>
          </a:xfrm>
          <a:custGeom>
            <a:avLst/>
            <a:gdLst/>
            <a:ahLst/>
            <a:cxnLst/>
            <a:rect l="l" t="t" r="r" b="b"/>
            <a:pathLst>
              <a:path w="943467" h="906908">
                <a:moveTo>
                  <a:pt x="0" y="0"/>
                </a:moveTo>
                <a:lnTo>
                  <a:pt x="943467" y="0"/>
                </a:lnTo>
                <a:lnTo>
                  <a:pt x="943467" y="906908"/>
                </a:lnTo>
                <a:lnTo>
                  <a:pt x="0" y="9069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8027622" y="7295617"/>
            <a:ext cx="938577" cy="938577"/>
          </a:xfrm>
          <a:custGeom>
            <a:avLst/>
            <a:gdLst/>
            <a:ahLst/>
            <a:cxnLst/>
            <a:rect l="l" t="t" r="r" b="b"/>
            <a:pathLst>
              <a:path w="938577" h="938577">
                <a:moveTo>
                  <a:pt x="0" y="0"/>
                </a:moveTo>
                <a:lnTo>
                  <a:pt x="938578" y="0"/>
                </a:lnTo>
                <a:lnTo>
                  <a:pt x="938578" y="938577"/>
                </a:lnTo>
                <a:lnTo>
                  <a:pt x="0" y="93857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3931387" y="780513"/>
            <a:ext cx="11252056" cy="716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34"/>
              </a:lnSpc>
              <a:spcBef>
                <a:spcPct val="0"/>
              </a:spcBef>
            </a:pPr>
            <a:r>
              <a:rPr lang="en-US" sz="7073" spc="-643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資料流程-中介層權限驗證流程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276064" y="6737200"/>
            <a:ext cx="3631195" cy="12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0"/>
              </a:lnSpc>
            </a:pPr>
            <a:r>
              <a:rPr lang="en-US" sz="4075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訪問</a:t>
            </a:r>
          </a:p>
          <a:p>
            <a:pPr algn="ctr">
              <a:lnSpc>
                <a:spcPts val="4890"/>
              </a:lnSpc>
            </a:pPr>
            <a:r>
              <a:rPr lang="en-US" sz="4075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保護頁面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040332" y="4922010"/>
            <a:ext cx="1631550" cy="91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91"/>
              </a:lnSpc>
            </a:pPr>
            <a:r>
              <a:rPr lang="en-US" sz="6075" b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 01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738785" y="4922010"/>
            <a:ext cx="1631550" cy="91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91"/>
              </a:lnSpc>
            </a:pPr>
            <a:r>
              <a:rPr lang="en-US" sz="6075" b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02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308592" y="4922010"/>
            <a:ext cx="1631550" cy="91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91"/>
              </a:lnSpc>
            </a:pPr>
            <a:r>
              <a:rPr lang="en-US" sz="6075" b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03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675027" y="2788361"/>
            <a:ext cx="4419559" cy="1229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0"/>
              </a:lnSpc>
            </a:pPr>
            <a:r>
              <a:rPr lang="en-US" sz="4075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Middleware 驗證 Cookie 內 JWT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604472" y="6737200"/>
            <a:ext cx="5078360" cy="1233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0"/>
              </a:lnSpc>
            </a:pPr>
            <a:r>
              <a:rPr lang="en-US" sz="4075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驗證成功允許進入，</a:t>
            </a:r>
          </a:p>
          <a:p>
            <a:pPr algn="l">
              <a:lnSpc>
                <a:spcPts val="4890"/>
              </a:lnSpc>
            </a:pPr>
            <a:r>
              <a:rPr lang="en-US" sz="4075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失敗則導向登入頁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46568" y="9831344"/>
            <a:ext cx="7353998" cy="365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RESTAURANT RECOMMENDATION SYSTEM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5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202" y="0"/>
            <a:ext cx="5594531" cy="4868819"/>
          </a:xfrm>
          <a:custGeom>
            <a:avLst/>
            <a:gdLst/>
            <a:ahLst/>
            <a:cxnLst/>
            <a:rect l="l" t="t" r="r" b="b"/>
            <a:pathLst>
              <a:path w="5594531" h="4868819">
                <a:moveTo>
                  <a:pt x="0" y="0"/>
                </a:moveTo>
                <a:lnTo>
                  <a:pt x="5594531" y="0"/>
                </a:lnTo>
                <a:lnTo>
                  <a:pt x="5594531" y="4868819"/>
                </a:lnTo>
                <a:lnTo>
                  <a:pt x="0" y="48688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012" t="-57743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2727672" y="0"/>
            <a:ext cx="5594531" cy="4868819"/>
          </a:xfrm>
          <a:custGeom>
            <a:avLst/>
            <a:gdLst/>
            <a:ahLst/>
            <a:cxnLst/>
            <a:rect l="l" t="t" r="r" b="b"/>
            <a:pathLst>
              <a:path w="5594531" h="4868819">
                <a:moveTo>
                  <a:pt x="5594530" y="0"/>
                </a:moveTo>
                <a:lnTo>
                  <a:pt x="0" y="0"/>
                </a:lnTo>
                <a:lnTo>
                  <a:pt x="0" y="4868819"/>
                </a:lnTo>
                <a:lnTo>
                  <a:pt x="5594530" y="4868819"/>
                </a:lnTo>
                <a:lnTo>
                  <a:pt x="5594530" y="0"/>
                </a:lnTo>
                <a:close/>
              </a:path>
            </a:pathLst>
          </a:custGeom>
          <a:blipFill>
            <a:blip r:embed="rId2"/>
            <a:stretch>
              <a:fillRect l="-48012" t="-57743"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6208369" y="7476133"/>
            <a:ext cx="5871262" cy="5621734"/>
          </a:xfrm>
          <a:custGeom>
            <a:avLst/>
            <a:gdLst/>
            <a:ahLst/>
            <a:cxnLst/>
            <a:rect l="l" t="t" r="r" b="b"/>
            <a:pathLst>
              <a:path w="5871262" h="5621734">
                <a:moveTo>
                  <a:pt x="0" y="0"/>
                </a:moveTo>
                <a:lnTo>
                  <a:pt x="5871262" y="0"/>
                </a:lnTo>
                <a:lnTo>
                  <a:pt x="5871262" y="5621734"/>
                </a:lnTo>
                <a:lnTo>
                  <a:pt x="0" y="56217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-36556"/>
            <a:ext cx="16230600" cy="9810750"/>
            <a:chOff x="0" y="0"/>
            <a:chExt cx="4274726" cy="25839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2583901"/>
            </a:xfrm>
            <a:custGeom>
              <a:avLst/>
              <a:gdLst/>
              <a:ahLst/>
              <a:cxnLst/>
              <a:rect l="l" t="t" r="r" b="b"/>
              <a:pathLst>
                <a:path w="4274726" h="2583901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571976"/>
                  </a:lnTo>
                  <a:cubicBezTo>
                    <a:pt x="4274726" y="2578562"/>
                    <a:pt x="4269387" y="2583901"/>
                    <a:pt x="4262801" y="2583901"/>
                  </a:cubicBezTo>
                  <a:lnTo>
                    <a:pt x="11925" y="2583901"/>
                  </a:lnTo>
                  <a:cubicBezTo>
                    <a:pt x="5339" y="2583901"/>
                    <a:pt x="0" y="2578562"/>
                    <a:pt x="0" y="2571976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274726" cy="26315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1352675" y="4301072"/>
            <a:ext cx="3127091" cy="1762898"/>
          </a:xfrm>
          <a:custGeom>
            <a:avLst/>
            <a:gdLst/>
            <a:ahLst/>
            <a:cxnLst/>
            <a:rect l="l" t="t" r="r" b="b"/>
            <a:pathLst>
              <a:path w="3127091" h="1762898">
                <a:moveTo>
                  <a:pt x="0" y="0"/>
                </a:moveTo>
                <a:lnTo>
                  <a:pt x="3127091" y="0"/>
                </a:lnTo>
                <a:lnTo>
                  <a:pt x="3127091" y="1762898"/>
                </a:lnTo>
                <a:lnTo>
                  <a:pt x="0" y="17628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4479766" y="4301072"/>
            <a:ext cx="3127091" cy="1762898"/>
          </a:xfrm>
          <a:custGeom>
            <a:avLst/>
            <a:gdLst/>
            <a:ahLst/>
            <a:cxnLst/>
            <a:rect l="l" t="t" r="r" b="b"/>
            <a:pathLst>
              <a:path w="3127091" h="1762898">
                <a:moveTo>
                  <a:pt x="0" y="0"/>
                </a:moveTo>
                <a:lnTo>
                  <a:pt x="3127092" y="0"/>
                </a:lnTo>
                <a:lnTo>
                  <a:pt x="3127092" y="1762898"/>
                </a:lnTo>
                <a:lnTo>
                  <a:pt x="0" y="17628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7606858" y="4301072"/>
            <a:ext cx="3127091" cy="1762898"/>
          </a:xfrm>
          <a:custGeom>
            <a:avLst/>
            <a:gdLst/>
            <a:ahLst/>
            <a:cxnLst/>
            <a:rect l="l" t="t" r="r" b="b"/>
            <a:pathLst>
              <a:path w="3127091" h="1762898">
                <a:moveTo>
                  <a:pt x="0" y="0"/>
                </a:moveTo>
                <a:lnTo>
                  <a:pt x="3127091" y="0"/>
                </a:lnTo>
                <a:lnTo>
                  <a:pt x="3127091" y="1762898"/>
                </a:lnTo>
                <a:lnTo>
                  <a:pt x="0" y="17628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0733949" y="4301072"/>
            <a:ext cx="3127091" cy="1762898"/>
          </a:xfrm>
          <a:custGeom>
            <a:avLst/>
            <a:gdLst/>
            <a:ahLst/>
            <a:cxnLst/>
            <a:rect l="l" t="t" r="r" b="b"/>
            <a:pathLst>
              <a:path w="3127091" h="1762898">
                <a:moveTo>
                  <a:pt x="0" y="0"/>
                </a:moveTo>
                <a:lnTo>
                  <a:pt x="3127092" y="0"/>
                </a:lnTo>
                <a:lnTo>
                  <a:pt x="3127092" y="1762898"/>
                </a:lnTo>
                <a:lnTo>
                  <a:pt x="0" y="17628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3861041" y="4301072"/>
            <a:ext cx="3127091" cy="1762898"/>
          </a:xfrm>
          <a:custGeom>
            <a:avLst/>
            <a:gdLst/>
            <a:ahLst/>
            <a:cxnLst/>
            <a:rect l="l" t="t" r="r" b="b"/>
            <a:pathLst>
              <a:path w="3127091" h="1762898">
                <a:moveTo>
                  <a:pt x="0" y="0"/>
                </a:moveTo>
                <a:lnTo>
                  <a:pt x="3127091" y="0"/>
                </a:lnTo>
                <a:lnTo>
                  <a:pt x="3127091" y="1762898"/>
                </a:lnTo>
                <a:lnTo>
                  <a:pt x="0" y="176289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3" name="Group 13"/>
          <p:cNvGrpSpPr/>
          <p:nvPr/>
        </p:nvGrpSpPr>
        <p:grpSpPr>
          <a:xfrm>
            <a:off x="1971187" y="2434410"/>
            <a:ext cx="1316118" cy="131611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11468C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103172" y="6614514"/>
            <a:ext cx="1316118" cy="131611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1D8BC9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224145" y="2434410"/>
            <a:ext cx="1316118" cy="131611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2BC5CD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355927" y="6614514"/>
            <a:ext cx="1316118" cy="1316118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31BF8A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4472008" y="2434410"/>
            <a:ext cx="1316118" cy="1316118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77BF60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8" name="AutoShape 28"/>
          <p:cNvSpPr/>
          <p:nvPr/>
        </p:nvSpPr>
        <p:spPr>
          <a:xfrm flipV="1">
            <a:off x="2629246" y="3750527"/>
            <a:ext cx="0" cy="550544"/>
          </a:xfrm>
          <a:prstGeom prst="line">
            <a:avLst/>
          </a:prstGeom>
          <a:ln w="47625" cap="flat">
            <a:solidFill>
              <a:srgbClr val="11468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 flipV="1">
            <a:off x="5761231" y="6063970"/>
            <a:ext cx="0" cy="550544"/>
          </a:xfrm>
          <a:prstGeom prst="line">
            <a:avLst/>
          </a:prstGeom>
          <a:ln w="47625" cap="flat">
            <a:solidFill>
              <a:srgbClr val="1D8B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 flipV="1">
            <a:off x="8882204" y="3750527"/>
            <a:ext cx="0" cy="550544"/>
          </a:xfrm>
          <a:prstGeom prst="line">
            <a:avLst/>
          </a:prstGeom>
          <a:ln w="47625" cap="flat">
            <a:solidFill>
              <a:srgbClr val="2BC5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 flipV="1">
            <a:off x="12013986" y="6063970"/>
            <a:ext cx="0" cy="550544"/>
          </a:xfrm>
          <a:prstGeom prst="line">
            <a:avLst/>
          </a:prstGeom>
          <a:ln w="47625" cap="flat">
            <a:solidFill>
              <a:srgbClr val="31BF8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 flipV="1">
            <a:off x="15130066" y="3750527"/>
            <a:ext cx="0" cy="550544"/>
          </a:xfrm>
          <a:prstGeom prst="line">
            <a:avLst/>
          </a:prstGeom>
          <a:ln w="47625" cap="flat">
            <a:solidFill>
              <a:srgbClr val="77B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Freeform 33"/>
          <p:cNvSpPr/>
          <p:nvPr/>
        </p:nvSpPr>
        <p:spPr>
          <a:xfrm>
            <a:off x="2256082" y="2661953"/>
            <a:ext cx="746330" cy="790813"/>
          </a:xfrm>
          <a:custGeom>
            <a:avLst/>
            <a:gdLst/>
            <a:ahLst/>
            <a:cxnLst/>
            <a:rect l="l" t="t" r="r" b="b"/>
            <a:pathLst>
              <a:path w="746330" h="790813">
                <a:moveTo>
                  <a:pt x="0" y="0"/>
                </a:moveTo>
                <a:lnTo>
                  <a:pt x="746329" y="0"/>
                </a:lnTo>
                <a:lnTo>
                  <a:pt x="746329" y="790813"/>
                </a:lnTo>
                <a:lnTo>
                  <a:pt x="0" y="79081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5420907" y="6860929"/>
            <a:ext cx="680647" cy="830057"/>
          </a:xfrm>
          <a:custGeom>
            <a:avLst/>
            <a:gdLst/>
            <a:ahLst/>
            <a:cxnLst/>
            <a:rect l="l" t="t" r="r" b="b"/>
            <a:pathLst>
              <a:path w="680647" h="830057">
                <a:moveTo>
                  <a:pt x="0" y="0"/>
                </a:moveTo>
                <a:lnTo>
                  <a:pt x="680647" y="0"/>
                </a:lnTo>
                <a:lnTo>
                  <a:pt x="680647" y="830057"/>
                </a:lnTo>
                <a:lnTo>
                  <a:pt x="0" y="83005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8507377" y="2683217"/>
            <a:ext cx="749654" cy="799631"/>
          </a:xfrm>
          <a:custGeom>
            <a:avLst/>
            <a:gdLst/>
            <a:ahLst/>
            <a:cxnLst/>
            <a:rect l="l" t="t" r="r" b="b"/>
            <a:pathLst>
              <a:path w="749654" h="799631">
                <a:moveTo>
                  <a:pt x="0" y="0"/>
                </a:moveTo>
                <a:lnTo>
                  <a:pt x="749654" y="0"/>
                </a:lnTo>
                <a:lnTo>
                  <a:pt x="749654" y="799631"/>
                </a:lnTo>
                <a:lnTo>
                  <a:pt x="0" y="79963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1543073" y="6860929"/>
            <a:ext cx="941826" cy="851175"/>
          </a:xfrm>
          <a:custGeom>
            <a:avLst/>
            <a:gdLst/>
            <a:ahLst/>
            <a:cxnLst/>
            <a:rect l="l" t="t" r="r" b="b"/>
            <a:pathLst>
              <a:path w="941826" h="851175">
                <a:moveTo>
                  <a:pt x="0" y="0"/>
                </a:moveTo>
                <a:lnTo>
                  <a:pt x="941826" y="0"/>
                </a:lnTo>
                <a:lnTo>
                  <a:pt x="941826" y="851176"/>
                </a:lnTo>
                <a:lnTo>
                  <a:pt x="0" y="85117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4700434" y="2683217"/>
            <a:ext cx="824503" cy="835998"/>
          </a:xfrm>
          <a:custGeom>
            <a:avLst/>
            <a:gdLst/>
            <a:ahLst/>
            <a:cxnLst/>
            <a:rect l="l" t="t" r="r" b="b"/>
            <a:pathLst>
              <a:path w="824503" h="835998">
                <a:moveTo>
                  <a:pt x="0" y="0"/>
                </a:moveTo>
                <a:lnTo>
                  <a:pt x="824503" y="0"/>
                </a:lnTo>
                <a:lnTo>
                  <a:pt x="824503" y="835998"/>
                </a:lnTo>
                <a:lnTo>
                  <a:pt x="0" y="83599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38" name="TextBox 38"/>
          <p:cNvSpPr txBox="1"/>
          <p:nvPr/>
        </p:nvSpPr>
        <p:spPr>
          <a:xfrm>
            <a:off x="2947412" y="935276"/>
            <a:ext cx="12393175" cy="716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34"/>
              </a:lnSpc>
              <a:spcBef>
                <a:spcPct val="0"/>
              </a:spcBef>
            </a:pPr>
            <a:r>
              <a:rPr lang="en-US" sz="7073" spc="-643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新增餐廳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99868" y="6522967"/>
            <a:ext cx="3179898" cy="1625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2"/>
              </a:lnSpc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>
              <a:lnSpc>
                <a:spcPts val="4282"/>
              </a:lnSpc>
            </a:pPr>
            <a:r>
              <a:rPr lang="en-US" sz="3568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填寫資料</a:t>
            </a:r>
          </a:p>
          <a:p>
            <a:pPr algn="ctr">
              <a:lnSpc>
                <a:spcPts val="4282"/>
              </a:lnSpc>
            </a:pPr>
            <a:endParaRPr lang="en-US" sz="3568" b="1">
              <a:solidFill>
                <a:srgbClr val="1F0A49"/>
              </a:solidFill>
              <a:latin typeface="標楷體" panose="03000509000000000000" pitchFamily="65" charset="-120"/>
              <a:ea typeface="標楷體" panose="03000509000000000000" pitchFamily="65" charset="-120"/>
              <a:cs typeface="Canva Sans Bold"/>
              <a:sym typeface="Canva Sans Bold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858529" y="4783001"/>
            <a:ext cx="1428776" cy="80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4"/>
              </a:lnSpc>
            </a:pPr>
            <a:r>
              <a:rPr lang="en-US" sz="5320" b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 01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097327" y="4783001"/>
            <a:ext cx="1428776" cy="80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4"/>
              </a:lnSpc>
            </a:pPr>
            <a:r>
              <a:rPr lang="en-US" sz="5320" b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02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223467" y="4783001"/>
            <a:ext cx="1428776" cy="80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4"/>
              </a:lnSpc>
            </a:pPr>
            <a:r>
              <a:rPr lang="en-US" sz="5320" b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03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1355927" y="4783001"/>
            <a:ext cx="1428776" cy="80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4"/>
              </a:lnSpc>
            </a:pPr>
            <a:r>
              <a:rPr lang="en-US" sz="5320" b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04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483018" y="4783001"/>
            <a:ext cx="1428776" cy="80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4"/>
              </a:lnSpc>
            </a:pPr>
            <a:r>
              <a:rPr lang="en-US" sz="5320" b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05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3085421" y="2443935"/>
            <a:ext cx="5138724" cy="2177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2"/>
              </a:lnSpc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>
              <a:lnSpc>
                <a:spcPts val="4282"/>
              </a:lnSpc>
            </a:pPr>
            <a:r>
              <a:rPr lang="en-US" sz="3568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前端發請求</a:t>
            </a:r>
          </a:p>
          <a:p>
            <a:pPr algn="ctr">
              <a:lnSpc>
                <a:spcPts val="4282"/>
              </a:lnSpc>
            </a:pPr>
            <a:r>
              <a:rPr lang="en-US" sz="3568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api/restaurant/add</a:t>
            </a:r>
          </a:p>
          <a:p>
            <a:pPr algn="ctr">
              <a:lnSpc>
                <a:spcPts val="4282"/>
              </a:lnSpc>
            </a:pPr>
            <a:endParaRPr lang="en-US" sz="3568" b="1">
              <a:solidFill>
                <a:srgbClr val="1F0A49"/>
              </a:solidFill>
              <a:latin typeface="標楷體" panose="03000509000000000000" pitchFamily="65" charset="-120"/>
              <a:ea typeface="標楷體" panose="03000509000000000000" pitchFamily="65" charset="-120"/>
              <a:cs typeface="Canva Sans Bold"/>
              <a:sym typeface="Canva Sans Bold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6908721" y="6704451"/>
            <a:ext cx="4058268" cy="1066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2"/>
              </a:lnSpc>
            </a:pPr>
            <a:r>
              <a:rPr lang="en-US" sz="3568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後端</a:t>
            </a:r>
          </a:p>
          <a:p>
            <a:pPr algn="ctr">
              <a:lnSpc>
                <a:spcPts val="4282"/>
              </a:lnSpc>
            </a:pPr>
            <a:r>
              <a:rPr lang="en-US" sz="3568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驗證令牌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223682" y="1736451"/>
            <a:ext cx="3793332" cy="2728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2"/>
              </a:lnSpc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>
              <a:lnSpc>
                <a:spcPts val="4282"/>
              </a:lnSpc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>
              <a:lnSpc>
                <a:spcPts val="4282"/>
              </a:lnSpc>
            </a:pPr>
            <a:r>
              <a:rPr lang="en-US" sz="3568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後端</a:t>
            </a:r>
          </a:p>
          <a:p>
            <a:pPr algn="ctr">
              <a:lnSpc>
                <a:spcPts val="4282"/>
              </a:lnSpc>
            </a:pPr>
            <a:r>
              <a:rPr lang="en-US" sz="3568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驗證是否重複</a:t>
            </a:r>
          </a:p>
          <a:p>
            <a:pPr algn="ctr">
              <a:lnSpc>
                <a:spcPts val="4282"/>
              </a:lnSpc>
            </a:pPr>
            <a:endParaRPr lang="en-US" sz="3568" b="1">
              <a:solidFill>
                <a:srgbClr val="1F0A49"/>
              </a:solidFill>
              <a:latin typeface="標楷體" panose="03000509000000000000" pitchFamily="65" charset="-120"/>
              <a:ea typeface="標楷體" panose="03000509000000000000" pitchFamily="65" charset="-120"/>
              <a:cs typeface="Canva Sans Bold"/>
              <a:sym typeface="Canva Sans Bold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13420587" y="6625945"/>
            <a:ext cx="3384197" cy="1625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2"/>
              </a:lnSpc>
            </a:pPr>
            <a:r>
              <a:rPr lang="en-US" sz="3568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沒有重複</a:t>
            </a:r>
          </a:p>
          <a:p>
            <a:pPr algn="ctr">
              <a:lnSpc>
                <a:spcPts val="4282"/>
              </a:lnSpc>
            </a:pPr>
            <a:r>
              <a:rPr lang="en-US" sz="3568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後端寫入資料庫</a:t>
            </a:r>
          </a:p>
          <a:p>
            <a:pPr algn="ctr">
              <a:lnSpc>
                <a:spcPts val="4282"/>
              </a:lnSpc>
            </a:pPr>
            <a:endParaRPr lang="en-US" sz="3568" b="1">
              <a:solidFill>
                <a:srgbClr val="1F0A49"/>
              </a:solidFill>
              <a:latin typeface="標楷體" panose="03000509000000000000" pitchFamily="65" charset="-120"/>
              <a:ea typeface="標楷體" panose="03000509000000000000" pitchFamily="65" charset="-120"/>
              <a:cs typeface="Canva Sans Bold"/>
              <a:sym typeface="Canva Sans Bold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246568" y="9831344"/>
            <a:ext cx="7353998" cy="365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RESTAURANT RECOMMENDATION SYSTEM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5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202" y="0"/>
            <a:ext cx="5594531" cy="4868819"/>
          </a:xfrm>
          <a:custGeom>
            <a:avLst/>
            <a:gdLst/>
            <a:ahLst/>
            <a:cxnLst/>
            <a:rect l="l" t="t" r="r" b="b"/>
            <a:pathLst>
              <a:path w="5594531" h="4868819">
                <a:moveTo>
                  <a:pt x="0" y="0"/>
                </a:moveTo>
                <a:lnTo>
                  <a:pt x="5594531" y="0"/>
                </a:lnTo>
                <a:lnTo>
                  <a:pt x="5594531" y="4868819"/>
                </a:lnTo>
                <a:lnTo>
                  <a:pt x="0" y="48688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012" t="-57743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2727672" y="0"/>
            <a:ext cx="5594531" cy="4868819"/>
          </a:xfrm>
          <a:custGeom>
            <a:avLst/>
            <a:gdLst/>
            <a:ahLst/>
            <a:cxnLst/>
            <a:rect l="l" t="t" r="r" b="b"/>
            <a:pathLst>
              <a:path w="5594531" h="4868819">
                <a:moveTo>
                  <a:pt x="5594530" y="0"/>
                </a:moveTo>
                <a:lnTo>
                  <a:pt x="0" y="0"/>
                </a:lnTo>
                <a:lnTo>
                  <a:pt x="0" y="4868819"/>
                </a:lnTo>
                <a:lnTo>
                  <a:pt x="5594530" y="4868819"/>
                </a:lnTo>
                <a:lnTo>
                  <a:pt x="5594530" y="0"/>
                </a:lnTo>
                <a:close/>
              </a:path>
            </a:pathLst>
          </a:custGeom>
          <a:blipFill>
            <a:blip r:embed="rId2"/>
            <a:stretch>
              <a:fillRect l="-48012" t="-57743"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6208369" y="7476133"/>
            <a:ext cx="5871262" cy="5621734"/>
          </a:xfrm>
          <a:custGeom>
            <a:avLst/>
            <a:gdLst/>
            <a:ahLst/>
            <a:cxnLst/>
            <a:rect l="l" t="t" r="r" b="b"/>
            <a:pathLst>
              <a:path w="5871262" h="5621734">
                <a:moveTo>
                  <a:pt x="0" y="0"/>
                </a:moveTo>
                <a:lnTo>
                  <a:pt x="5871262" y="0"/>
                </a:lnTo>
                <a:lnTo>
                  <a:pt x="5871262" y="5621734"/>
                </a:lnTo>
                <a:lnTo>
                  <a:pt x="0" y="56217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-36556"/>
            <a:ext cx="16230600" cy="9810750"/>
            <a:chOff x="0" y="0"/>
            <a:chExt cx="4274726" cy="25839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2583901"/>
            </a:xfrm>
            <a:custGeom>
              <a:avLst/>
              <a:gdLst/>
              <a:ahLst/>
              <a:cxnLst/>
              <a:rect l="l" t="t" r="r" b="b"/>
              <a:pathLst>
                <a:path w="4274726" h="2583901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571976"/>
                  </a:lnTo>
                  <a:cubicBezTo>
                    <a:pt x="4274726" y="2578562"/>
                    <a:pt x="4269387" y="2583901"/>
                    <a:pt x="4262801" y="2583901"/>
                  </a:cubicBezTo>
                  <a:lnTo>
                    <a:pt x="11925" y="2583901"/>
                  </a:lnTo>
                  <a:cubicBezTo>
                    <a:pt x="5339" y="2583901"/>
                    <a:pt x="0" y="2578562"/>
                    <a:pt x="0" y="2571976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274726" cy="26315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1352675" y="4301072"/>
            <a:ext cx="3127091" cy="1762898"/>
          </a:xfrm>
          <a:custGeom>
            <a:avLst/>
            <a:gdLst/>
            <a:ahLst/>
            <a:cxnLst/>
            <a:rect l="l" t="t" r="r" b="b"/>
            <a:pathLst>
              <a:path w="3127091" h="1762898">
                <a:moveTo>
                  <a:pt x="0" y="0"/>
                </a:moveTo>
                <a:lnTo>
                  <a:pt x="3127091" y="0"/>
                </a:lnTo>
                <a:lnTo>
                  <a:pt x="3127091" y="1762898"/>
                </a:lnTo>
                <a:lnTo>
                  <a:pt x="0" y="17628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4479766" y="4301072"/>
            <a:ext cx="3127091" cy="1762898"/>
          </a:xfrm>
          <a:custGeom>
            <a:avLst/>
            <a:gdLst/>
            <a:ahLst/>
            <a:cxnLst/>
            <a:rect l="l" t="t" r="r" b="b"/>
            <a:pathLst>
              <a:path w="3127091" h="1762898">
                <a:moveTo>
                  <a:pt x="0" y="0"/>
                </a:moveTo>
                <a:lnTo>
                  <a:pt x="3127092" y="0"/>
                </a:lnTo>
                <a:lnTo>
                  <a:pt x="3127092" y="1762898"/>
                </a:lnTo>
                <a:lnTo>
                  <a:pt x="0" y="17628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7606858" y="4301072"/>
            <a:ext cx="3127091" cy="1762898"/>
          </a:xfrm>
          <a:custGeom>
            <a:avLst/>
            <a:gdLst/>
            <a:ahLst/>
            <a:cxnLst/>
            <a:rect l="l" t="t" r="r" b="b"/>
            <a:pathLst>
              <a:path w="3127091" h="1762898">
                <a:moveTo>
                  <a:pt x="0" y="0"/>
                </a:moveTo>
                <a:lnTo>
                  <a:pt x="3127091" y="0"/>
                </a:lnTo>
                <a:lnTo>
                  <a:pt x="3127091" y="1762898"/>
                </a:lnTo>
                <a:lnTo>
                  <a:pt x="0" y="17628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0733949" y="4301072"/>
            <a:ext cx="3127091" cy="1762898"/>
          </a:xfrm>
          <a:custGeom>
            <a:avLst/>
            <a:gdLst/>
            <a:ahLst/>
            <a:cxnLst/>
            <a:rect l="l" t="t" r="r" b="b"/>
            <a:pathLst>
              <a:path w="3127091" h="1762898">
                <a:moveTo>
                  <a:pt x="0" y="0"/>
                </a:moveTo>
                <a:lnTo>
                  <a:pt x="3127092" y="0"/>
                </a:lnTo>
                <a:lnTo>
                  <a:pt x="3127092" y="1762898"/>
                </a:lnTo>
                <a:lnTo>
                  <a:pt x="0" y="17628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3861041" y="4301072"/>
            <a:ext cx="3127091" cy="1762898"/>
          </a:xfrm>
          <a:custGeom>
            <a:avLst/>
            <a:gdLst/>
            <a:ahLst/>
            <a:cxnLst/>
            <a:rect l="l" t="t" r="r" b="b"/>
            <a:pathLst>
              <a:path w="3127091" h="1762898">
                <a:moveTo>
                  <a:pt x="0" y="0"/>
                </a:moveTo>
                <a:lnTo>
                  <a:pt x="3127091" y="0"/>
                </a:lnTo>
                <a:lnTo>
                  <a:pt x="3127091" y="1762898"/>
                </a:lnTo>
                <a:lnTo>
                  <a:pt x="0" y="176289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3" name="Group 13"/>
          <p:cNvGrpSpPr/>
          <p:nvPr/>
        </p:nvGrpSpPr>
        <p:grpSpPr>
          <a:xfrm>
            <a:off x="1971187" y="2434410"/>
            <a:ext cx="1316118" cy="131611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11468C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103172" y="6614514"/>
            <a:ext cx="1316118" cy="131611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1D8BC9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224145" y="2434410"/>
            <a:ext cx="1316118" cy="131611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2BC5CD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355927" y="6614514"/>
            <a:ext cx="1316118" cy="1316118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31BF8A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4472008" y="2434410"/>
            <a:ext cx="1316118" cy="1316118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77BF60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8" name="AutoShape 28"/>
          <p:cNvSpPr/>
          <p:nvPr/>
        </p:nvSpPr>
        <p:spPr>
          <a:xfrm flipV="1">
            <a:off x="2629246" y="3750527"/>
            <a:ext cx="0" cy="550544"/>
          </a:xfrm>
          <a:prstGeom prst="line">
            <a:avLst/>
          </a:prstGeom>
          <a:ln w="47625" cap="flat">
            <a:solidFill>
              <a:srgbClr val="11468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 flipV="1">
            <a:off x="5761231" y="6063970"/>
            <a:ext cx="0" cy="550544"/>
          </a:xfrm>
          <a:prstGeom prst="line">
            <a:avLst/>
          </a:prstGeom>
          <a:ln w="47625" cap="flat">
            <a:solidFill>
              <a:srgbClr val="1D8B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 flipV="1">
            <a:off x="8882204" y="3750527"/>
            <a:ext cx="0" cy="550544"/>
          </a:xfrm>
          <a:prstGeom prst="line">
            <a:avLst/>
          </a:prstGeom>
          <a:ln w="47625" cap="flat">
            <a:solidFill>
              <a:srgbClr val="2BC5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 flipV="1">
            <a:off x="12013986" y="6063970"/>
            <a:ext cx="0" cy="550544"/>
          </a:xfrm>
          <a:prstGeom prst="line">
            <a:avLst/>
          </a:prstGeom>
          <a:ln w="47625" cap="flat">
            <a:solidFill>
              <a:srgbClr val="31BF8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 flipV="1">
            <a:off x="15130066" y="3750527"/>
            <a:ext cx="0" cy="550544"/>
          </a:xfrm>
          <a:prstGeom prst="line">
            <a:avLst/>
          </a:prstGeom>
          <a:ln w="47625" cap="flat">
            <a:solidFill>
              <a:srgbClr val="77B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Freeform 33"/>
          <p:cNvSpPr/>
          <p:nvPr/>
        </p:nvSpPr>
        <p:spPr>
          <a:xfrm>
            <a:off x="2256082" y="2661953"/>
            <a:ext cx="746330" cy="790813"/>
          </a:xfrm>
          <a:custGeom>
            <a:avLst/>
            <a:gdLst/>
            <a:ahLst/>
            <a:cxnLst/>
            <a:rect l="l" t="t" r="r" b="b"/>
            <a:pathLst>
              <a:path w="746330" h="790813">
                <a:moveTo>
                  <a:pt x="0" y="0"/>
                </a:moveTo>
                <a:lnTo>
                  <a:pt x="746329" y="0"/>
                </a:lnTo>
                <a:lnTo>
                  <a:pt x="746329" y="790813"/>
                </a:lnTo>
                <a:lnTo>
                  <a:pt x="0" y="79081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5420907" y="6860929"/>
            <a:ext cx="680647" cy="830057"/>
          </a:xfrm>
          <a:custGeom>
            <a:avLst/>
            <a:gdLst/>
            <a:ahLst/>
            <a:cxnLst/>
            <a:rect l="l" t="t" r="r" b="b"/>
            <a:pathLst>
              <a:path w="680647" h="830057">
                <a:moveTo>
                  <a:pt x="0" y="0"/>
                </a:moveTo>
                <a:lnTo>
                  <a:pt x="680647" y="0"/>
                </a:lnTo>
                <a:lnTo>
                  <a:pt x="680647" y="830057"/>
                </a:lnTo>
                <a:lnTo>
                  <a:pt x="0" y="83005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8507377" y="2683217"/>
            <a:ext cx="749654" cy="799631"/>
          </a:xfrm>
          <a:custGeom>
            <a:avLst/>
            <a:gdLst/>
            <a:ahLst/>
            <a:cxnLst/>
            <a:rect l="l" t="t" r="r" b="b"/>
            <a:pathLst>
              <a:path w="749654" h="799631">
                <a:moveTo>
                  <a:pt x="0" y="0"/>
                </a:moveTo>
                <a:lnTo>
                  <a:pt x="749654" y="0"/>
                </a:lnTo>
                <a:lnTo>
                  <a:pt x="749654" y="799631"/>
                </a:lnTo>
                <a:lnTo>
                  <a:pt x="0" y="79963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1543073" y="6860929"/>
            <a:ext cx="941826" cy="851175"/>
          </a:xfrm>
          <a:custGeom>
            <a:avLst/>
            <a:gdLst/>
            <a:ahLst/>
            <a:cxnLst/>
            <a:rect l="l" t="t" r="r" b="b"/>
            <a:pathLst>
              <a:path w="941826" h="851175">
                <a:moveTo>
                  <a:pt x="0" y="0"/>
                </a:moveTo>
                <a:lnTo>
                  <a:pt x="941826" y="0"/>
                </a:lnTo>
                <a:lnTo>
                  <a:pt x="941826" y="851176"/>
                </a:lnTo>
                <a:lnTo>
                  <a:pt x="0" y="85117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4700434" y="2683217"/>
            <a:ext cx="824503" cy="835998"/>
          </a:xfrm>
          <a:custGeom>
            <a:avLst/>
            <a:gdLst/>
            <a:ahLst/>
            <a:cxnLst/>
            <a:rect l="l" t="t" r="r" b="b"/>
            <a:pathLst>
              <a:path w="824503" h="835998">
                <a:moveTo>
                  <a:pt x="0" y="0"/>
                </a:moveTo>
                <a:lnTo>
                  <a:pt x="824503" y="0"/>
                </a:lnTo>
                <a:lnTo>
                  <a:pt x="824503" y="835998"/>
                </a:lnTo>
                <a:lnTo>
                  <a:pt x="0" y="83599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38" name="TextBox 38"/>
          <p:cNvSpPr txBox="1"/>
          <p:nvPr/>
        </p:nvSpPr>
        <p:spPr>
          <a:xfrm>
            <a:off x="2947412" y="935276"/>
            <a:ext cx="12393175" cy="716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34"/>
              </a:lnSpc>
              <a:spcBef>
                <a:spcPct val="0"/>
              </a:spcBef>
            </a:pPr>
            <a:r>
              <a:rPr lang="en-US" sz="7073" spc="-643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新增菜單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28700" y="6325448"/>
            <a:ext cx="3179898" cy="1625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2"/>
              </a:lnSpc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>
              <a:lnSpc>
                <a:spcPts val="4282"/>
              </a:lnSpc>
            </a:pPr>
            <a:r>
              <a:rPr lang="en-US" sz="3568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填寫資料</a:t>
            </a:r>
          </a:p>
          <a:p>
            <a:pPr algn="ctr">
              <a:lnSpc>
                <a:spcPts val="4282"/>
              </a:lnSpc>
            </a:pPr>
            <a:endParaRPr lang="en-US" sz="3568" b="1">
              <a:solidFill>
                <a:srgbClr val="1F0A49"/>
              </a:solidFill>
              <a:latin typeface="標楷體" panose="03000509000000000000" pitchFamily="65" charset="-120"/>
              <a:ea typeface="標楷體" panose="03000509000000000000" pitchFamily="65" charset="-120"/>
              <a:cs typeface="Canva Sans Bold"/>
              <a:sym typeface="Canva Sans Bold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858529" y="4783001"/>
            <a:ext cx="1428776" cy="80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4"/>
              </a:lnSpc>
            </a:pPr>
            <a:r>
              <a:rPr lang="en-US" sz="5320" b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 01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097327" y="4783001"/>
            <a:ext cx="1428776" cy="80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4"/>
              </a:lnSpc>
            </a:pPr>
            <a:r>
              <a:rPr lang="en-US" sz="5320" b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02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223467" y="4783001"/>
            <a:ext cx="1428776" cy="80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4"/>
              </a:lnSpc>
            </a:pPr>
            <a:r>
              <a:rPr lang="en-US" sz="5320" b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03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1355927" y="4783001"/>
            <a:ext cx="1428776" cy="80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4"/>
              </a:lnSpc>
            </a:pPr>
            <a:r>
              <a:rPr lang="en-US" sz="5320" b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04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483018" y="4783001"/>
            <a:ext cx="1428776" cy="80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4"/>
              </a:lnSpc>
            </a:pPr>
            <a:r>
              <a:rPr lang="en-US" sz="5320" b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05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3044299" y="1385371"/>
            <a:ext cx="5421190" cy="3831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2"/>
              </a:lnSpc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>
              <a:lnSpc>
                <a:spcPts val="4282"/>
              </a:lnSpc>
            </a:pPr>
            <a:r>
              <a:rPr lang="en-US" sz="3568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前端發請求</a:t>
            </a:r>
          </a:p>
          <a:p>
            <a:pPr algn="ctr">
              <a:lnSpc>
                <a:spcPts val="4282"/>
              </a:lnSpc>
            </a:pPr>
            <a:r>
              <a:rPr lang="en-US" sz="3568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api/restaurant-menus/add/</a:t>
            </a:r>
          </a:p>
          <a:p>
            <a:pPr algn="ctr">
              <a:lnSpc>
                <a:spcPts val="4282"/>
              </a:lnSpc>
            </a:pPr>
            <a:r>
              <a:rPr lang="en-US" sz="3568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restaurantData</a:t>
            </a:r>
          </a:p>
          <a:p>
            <a:pPr algn="ctr">
              <a:lnSpc>
                <a:spcPts val="4282"/>
              </a:lnSpc>
            </a:pPr>
            <a:endParaRPr lang="en-US" sz="3568" b="1">
              <a:solidFill>
                <a:srgbClr val="1F0A49"/>
              </a:solidFill>
              <a:latin typeface="標楷體" panose="03000509000000000000" pitchFamily="65" charset="-120"/>
              <a:ea typeface="標楷體" panose="03000509000000000000" pitchFamily="65" charset="-120"/>
              <a:cs typeface="Canva Sans Bold"/>
              <a:sym typeface="Canva Sans Bold"/>
            </a:endParaRPr>
          </a:p>
          <a:p>
            <a:pPr algn="ctr">
              <a:lnSpc>
                <a:spcPts val="4282"/>
              </a:lnSpc>
            </a:pPr>
            <a:endParaRPr lang="en-US" sz="3568" b="1">
              <a:solidFill>
                <a:srgbClr val="1F0A49"/>
              </a:solidFill>
              <a:latin typeface="標楷體" panose="03000509000000000000" pitchFamily="65" charset="-120"/>
              <a:ea typeface="標楷體" panose="03000509000000000000" pitchFamily="65" charset="-120"/>
              <a:cs typeface="Canva Sans Bold"/>
              <a:sym typeface="Canva Sans Bold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6908721" y="6704451"/>
            <a:ext cx="4058268" cy="1066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2"/>
              </a:lnSpc>
            </a:pPr>
            <a:r>
              <a:rPr lang="en-US" sz="3568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後端</a:t>
            </a:r>
          </a:p>
          <a:p>
            <a:pPr algn="ctr">
              <a:lnSpc>
                <a:spcPts val="4282"/>
              </a:lnSpc>
            </a:pPr>
            <a:r>
              <a:rPr lang="en-US" sz="3568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驗證令牌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223682" y="1736451"/>
            <a:ext cx="3793332" cy="2728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2"/>
              </a:lnSpc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>
              <a:lnSpc>
                <a:spcPts val="4282"/>
              </a:lnSpc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>
              <a:lnSpc>
                <a:spcPts val="4282"/>
              </a:lnSpc>
            </a:pPr>
            <a:r>
              <a:rPr lang="en-US" sz="3568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後端</a:t>
            </a:r>
          </a:p>
          <a:p>
            <a:pPr algn="ctr">
              <a:lnSpc>
                <a:spcPts val="4282"/>
              </a:lnSpc>
            </a:pPr>
            <a:r>
              <a:rPr lang="en-US" sz="3568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驗證是否重複</a:t>
            </a:r>
          </a:p>
          <a:p>
            <a:pPr algn="ctr">
              <a:lnSpc>
                <a:spcPts val="4282"/>
              </a:lnSpc>
            </a:pPr>
            <a:endParaRPr lang="en-US" sz="3568" b="1">
              <a:solidFill>
                <a:srgbClr val="1F0A49"/>
              </a:solidFill>
              <a:latin typeface="標楷體" panose="03000509000000000000" pitchFamily="65" charset="-120"/>
              <a:ea typeface="標楷體" panose="03000509000000000000" pitchFamily="65" charset="-120"/>
              <a:cs typeface="Canva Sans Bold"/>
              <a:sym typeface="Canva Sans Bold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13420587" y="6625945"/>
            <a:ext cx="3384197" cy="1625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2"/>
              </a:lnSpc>
            </a:pPr>
            <a:r>
              <a:rPr lang="en-US" sz="3568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沒有重複</a:t>
            </a:r>
          </a:p>
          <a:p>
            <a:pPr algn="ctr">
              <a:lnSpc>
                <a:spcPts val="4282"/>
              </a:lnSpc>
            </a:pPr>
            <a:r>
              <a:rPr lang="en-US" sz="3568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後端寫入資料庫</a:t>
            </a:r>
          </a:p>
          <a:p>
            <a:pPr algn="ctr">
              <a:lnSpc>
                <a:spcPts val="4282"/>
              </a:lnSpc>
            </a:pPr>
            <a:endParaRPr lang="en-US" sz="3568" b="1">
              <a:solidFill>
                <a:srgbClr val="1F0A49"/>
              </a:solidFill>
              <a:latin typeface="標楷體" panose="03000509000000000000" pitchFamily="65" charset="-120"/>
              <a:ea typeface="標楷體" panose="03000509000000000000" pitchFamily="65" charset="-120"/>
              <a:cs typeface="Canva Sans Bold"/>
              <a:sym typeface="Canva Sans Bold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246568" y="9831344"/>
            <a:ext cx="7353998" cy="365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RESTAURANT RECOMMENDATION SYSTEM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5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202" y="0"/>
            <a:ext cx="5594531" cy="4868819"/>
          </a:xfrm>
          <a:custGeom>
            <a:avLst/>
            <a:gdLst/>
            <a:ahLst/>
            <a:cxnLst/>
            <a:rect l="l" t="t" r="r" b="b"/>
            <a:pathLst>
              <a:path w="5594531" h="4868819">
                <a:moveTo>
                  <a:pt x="0" y="0"/>
                </a:moveTo>
                <a:lnTo>
                  <a:pt x="5594531" y="0"/>
                </a:lnTo>
                <a:lnTo>
                  <a:pt x="5594531" y="4868819"/>
                </a:lnTo>
                <a:lnTo>
                  <a:pt x="0" y="48688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012" t="-57743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2727672" y="0"/>
            <a:ext cx="5594531" cy="4868819"/>
          </a:xfrm>
          <a:custGeom>
            <a:avLst/>
            <a:gdLst/>
            <a:ahLst/>
            <a:cxnLst/>
            <a:rect l="l" t="t" r="r" b="b"/>
            <a:pathLst>
              <a:path w="5594531" h="4868819">
                <a:moveTo>
                  <a:pt x="5594530" y="0"/>
                </a:moveTo>
                <a:lnTo>
                  <a:pt x="0" y="0"/>
                </a:lnTo>
                <a:lnTo>
                  <a:pt x="0" y="4868819"/>
                </a:lnTo>
                <a:lnTo>
                  <a:pt x="5594530" y="4868819"/>
                </a:lnTo>
                <a:lnTo>
                  <a:pt x="5594530" y="0"/>
                </a:lnTo>
                <a:close/>
              </a:path>
            </a:pathLst>
          </a:custGeom>
          <a:blipFill>
            <a:blip r:embed="rId2"/>
            <a:stretch>
              <a:fillRect l="-48012" t="-57743"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6208369" y="7476133"/>
            <a:ext cx="5871262" cy="5621734"/>
          </a:xfrm>
          <a:custGeom>
            <a:avLst/>
            <a:gdLst/>
            <a:ahLst/>
            <a:cxnLst/>
            <a:rect l="l" t="t" r="r" b="b"/>
            <a:pathLst>
              <a:path w="5871262" h="5621734">
                <a:moveTo>
                  <a:pt x="0" y="0"/>
                </a:moveTo>
                <a:lnTo>
                  <a:pt x="5871262" y="0"/>
                </a:lnTo>
                <a:lnTo>
                  <a:pt x="5871262" y="5621734"/>
                </a:lnTo>
                <a:lnTo>
                  <a:pt x="0" y="56217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-36556"/>
            <a:ext cx="16230600" cy="9810750"/>
            <a:chOff x="0" y="0"/>
            <a:chExt cx="4274726" cy="25839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2583901"/>
            </a:xfrm>
            <a:custGeom>
              <a:avLst/>
              <a:gdLst/>
              <a:ahLst/>
              <a:cxnLst/>
              <a:rect l="l" t="t" r="r" b="b"/>
              <a:pathLst>
                <a:path w="4274726" h="2583901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571976"/>
                  </a:lnTo>
                  <a:cubicBezTo>
                    <a:pt x="4274726" y="2578562"/>
                    <a:pt x="4269387" y="2583901"/>
                    <a:pt x="4262801" y="2583901"/>
                  </a:cubicBezTo>
                  <a:lnTo>
                    <a:pt x="11925" y="2583901"/>
                  </a:lnTo>
                  <a:cubicBezTo>
                    <a:pt x="5339" y="2583901"/>
                    <a:pt x="0" y="2578562"/>
                    <a:pt x="0" y="2571976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274726" cy="26315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1352675" y="4301072"/>
            <a:ext cx="3127091" cy="1762898"/>
          </a:xfrm>
          <a:custGeom>
            <a:avLst/>
            <a:gdLst/>
            <a:ahLst/>
            <a:cxnLst/>
            <a:rect l="l" t="t" r="r" b="b"/>
            <a:pathLst>
              <a:path w="3127091" h="1762898">
                <a:moveTo>
                  <a:pt x="0" y="0"/>
                </a:moveTo>
                <a:lnTo>
                  <a:pt x="3127091" y="0"/>
                </a:lnTo>
                <a:lnTo>
                  <a:pt x="3127091" y="1762898"/>
                </a:lnTo>
                <a:lnTo>
                  <a:pt x="0" y="17628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4479766" y="4301072"/>
            <a:ext cx="3127091" cy="1762898"/>
          </a:xfrm>
          <a:custGeom>
            <a:avLst/>
            <a:gdLst/>
            <a:ahLst/>
            <a:cxnLst/>
            <a:rect l="l" t="t" r="r" b="b"/>
            <a:pathLst>
              <a:path w="3127091" h="1762898">
                <a:moveTo>
                  <a:pt x="0" y="0"/>
                </a:moveTo>
                <a:lnTo>
                  <a:pt x="3127092" y="0"/>
                </a:lnTo>
                <a:lnTo>
                  <a:pt x="3127092" y="1762898"/>
                </a:lnTo>
                <a:lnTo>
                  <a:pt x="0" y="17628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7606858" y="4301072"/>
            <a:ext cx="3127091" cy="1762898"/>
          </a:xfrm>
          <a:custGeom>
            <a:avLst/>
            <a:gdLst/>
            <a:ahLst/>
            <a:cxnLst/>
            <a:rect l="l" t="t" r="r" b="b"/>
            <a:pathLst>
              <a:path w="3127091" h="1762898">
                <a:moveTo>
                  <a:pt x="0" y="0"/>
                </a:moveTo>
                <a:lnTo>
                  <a:pt x="3127091" y="0"/>
                </a:lnTo>
                <a:lnTo>
                  <a:pt x="3127091" y="1762898"/>
                </a:lnTo>
                <a:lnTo>
                  <a:pt x="0" y="17628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0733949" y="4301072"/>
            <a:ext cx="3127091" cy="1762898"/>
          </a:xfrm>
          <a:custGeom>
            <a:avLst/>
            <a:gdLst/>
            <a:ahLst/>
            <a:cxnLst/>
            <a:rect l="l" t="t" r="r" b="b"/>
            <a:pathLst>
              <a:path w="3127091" h="1762898">
                <a:moveTo>
                  <a:pt x="0" y="0"/>
                </a:moveTo>
                <a:lnTo>
                  <a:pt x="3127092" y="0"/>
                </a:lnTo>
                <a:lnTo>
                  <a:pt x="3127092" y="1762898"/>
                </a:lnTo>
                <a:lnTo>
                  <a:pt x="0" y="17628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3861041" y="4301072"/>
            <a:ext cx="3127091" cy="1762898"/>
          </a:xfrm>
          <a:custGeom>
            <a:avLst/>
            <a:gdLst/>
            <a:ahLst/>
            <a:cxnLst/>
            <a:rect l="l" t="t" r="r" b="b"/>
            <a:pathLst>
              <a:path w="3127091" h="1762898">
                <a:moveTo>
                  <a:pt x="0" y="0"/>
                </a:moveTo>
                <a:lnTo>
                  <a:pt x="3127091" y="0"/>
                </a:lnTo>
                <a:lnTo>
                  <a:pt x="3127091" y="1762898"/>
                </a:lnTo>
                <a:lnTo>
                  <a:pt x="0" y="176289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3" name="Group 13"/>
          <p:cNvGrpSpPr/>
          <p:nvPr/>
        </p:nvGrpSpPr>
        <p:grpSpPr>
          <a:xfrm>
            <a:off x="1971187" y="2434410"/>
            <a:ext cx="1316118" cy="131611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11468C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103172" y="6614514"/>
            <a:ext cx="1316118" cy="131611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1D8BC9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224145" y="2434410"/>
            <a:ext cx="1316118" cy="131611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2BC5CD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355927" y="6614514"/>
            <a:ext cx="1316118" cy="1316118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31BF8A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4472008" y="2434410"/>
            <a:ext cx="1316118" cy="1316118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77BF60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8" name="AutoShape 28"/>
          <p:cNvSpPr/>
          <p:nvPr/>
        </p:nvSpPr>
        <p:spPr>
          <a:xfrm flipV="1">
            <a:off x="2629246" y="3750527"/>
            <a:ext cx="0" cy="550544"/>
          </a:xfrm>
          <a:prstGeom prst="line">
            <a:avLst/>
          </a:prstGeom>
          <a:ln w="47625" cap="flat">
            <a:solidFill>
              <a:srgbClr val="11468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 flipV="1">
            <a:off x="5761231" y="6063970"/>
            <a:ext cx="0" cy="550544"/>
          </a:xfrm>
          <a:prstGeom prst="line">
            <a:avLst/>
          </a:prstGeom>
          <a:ln w="47625" cap="flat">
            <a:solidFill>
              <a:srgbClr val="1D8B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 flipV="1">
            <a:off x="8882204" y="3750527"/>
            <a:ext cx="0" cy="550544"/>
          </a:xfrm>
          <a:prstGeom prst="line">
            <a:avLst/>
          </a:prstGeom>
          <a:ln w="47625" cap="flat">
            <a:solidFill>
              <a:srgbClr val="2BC5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 flipV="1">
            <a:off x="12013986" y="6063970"/>
            <a:ext cx="0" cy="550544"/>
          </a:xfrm>
          <a:prstGeom prst="line">
            <a:avLst/>
          </a:prstGeom>
          <a:ln w="47625" cap="flat">
            <a:solidFill>
              <a:srgbClr val="31BF8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 flipV="1">
            <a:off x="15130066" y="3750527"/>
            <a:ext cx="0" cy="550544"/>
          </a:xfrm>
          <a:prstGeom prst="line">
            <a:avLst/>
          </a:prstGeom>
          <a:ln w="47625" cap="flat">
            <a:solidFill>
              <a:srgbClr val="77B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Freeform 33"/>
          <p:cNvSpPr/>
          <p:nvPr/>
        </p:nvSpPr>
        <p:spPr>
          <a:xfrm>
            <a:off x="2256082" y="2661953"/>
            <a:ext cx="746330" cy="790813"/>
          </a:xfrm>
          <a:custGeom>
            <a:avLst/>
            <a:gdLst/>
            <a:ahLst/>
            <a:cxnLst/>
            <a:rect l="l" t="t" r="r" b="b"/>
            <a:pathLst>
              <a:path w="746330" h="790813">
                <a:moveTo>
                  <a:pt x="0" y="0"/>
                </a:moveTo>
                <a:lnTo>
                  <a:pt x="746329" y="0"/>
                </a:lnTo>
                <a:lnTo>
                  <a:pt x="746329" y="790813"/>
                </a:lnTo>
                <a:lnTo>
                  <a:pt x="0" y="79081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5420907" y="6860929"/>
            <a:ext cx="680647" cy="830057"/>
          </a:xfrm>
          <a:custGeom>
            <a:avLst/>
            <a:gdLst/>
            <a:ahLst/>
            <a:cxnLst/>
            <a:rect l="l" t="t" r="r" b="b"/>
            <a:pathLst>
              <a:path w="680647" h="830057">
                <a:moveTo>
                  <a:pt x="0" y="0"/>
                </a:moveTo>
                <a:lnTo>
                  <a:pt x="680647" y="0"/>
                </a:lnTo>
                <a:lnTo>
                  <a:pt x="680647" y="830057"/>
                </a:lnTo>
                <a:lnTo>
                  <a:pt x="0" y="83005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8507377" y="2683217"/>
            <a:ext cx="749654" cy="799631"/>
          </a:xfrm>
          <a:custGeom>
            <a:avLst/>
            <a:gdLst/>
            <a:ahLst/>
            <a:cxnLst/>
            <a:rect l="l" t="t" r="r" b="b"/>
            <a:pathLst>
              <a:path w="749654" h="799631">
                <a:moveTo>
                  <a:pt x="0" y="0"/>
                </a:moveTo>
                <a:lnTo>
                  <a:pt x="749654" y="0"/>
                </a:lnTo>
                <a:lnTo>
                  <a:pt x="749654" y="799631"/>
                </a:lnTo>
                <a:lnTo>
                  <a:pt x="0" y="79963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1543073" y="6860929"/>
            <a:ext cx="941826" cy="851175"/>
          </a:xfrm>
          <a:custGeom>
            <a:avLst/>
            <a:gdLst/>
            <a:ahLst/>
            <a:cxnLst/>
            <a:rect l="l" t="t" r="r" b="b"/>
            <a:pathLst>
              <a:path w="941826" h="851175">
                <a:moveTo>
                  <a:pt x="0" y="0"/>
                </a:moveTo>
                <a:lnTo>
                  <a:pt x="941826" y="0"/>
                </a:lnTo>
                <a:lnTo>
                  <a:pt x="941826" y="851176"/>
                </a:lnTo>
                <a:lnTo>
                  <a:pt x="0" y="85117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4700434" y="2683217"/>
            <a:ext cx="824503" cy="835998"/>
          </a:xfrm>
          <a:custGeom>
            <a:avLst/>
            <a:gdLst/>
            <a:ahLst/>
            <a:cxnLst/>
            <a:rect l="l" t="t" r="r" b="b"/>
            <a:pathLst>
              <a:path w="824503" h="835998">
                <a:moveTo>
                  <a:pt x="0" y="0"/>
                </a:moveTo>
                <a:lnTo>
                  <a:pt x="824503" y="0"/>
                </a:lnTo>
                <a:lnTo>
                  <a:pt x="824503" y="835998"/>
                </a:lnTo>
                <a:lnTo>
                  <a:pt x="0" y="83599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38" name="TextBox 38"/>
          <p:cNvSpPr txBox="1"/>
          <p:nvPr/>
        </p:nvSpPr>
        <p:spPr>
          <a:xfrm>
            <a:off x="2947412" y="935276"/>
            <a:ext cx="12393175" cy="716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34"/>
              </a:lnSpc>
              <a:spcBef>
                <a:spcPct val="0"/>
              </a:spcBef>
            </a:pPr>
            <a:r>
              <a:rPr lang="en-US" sz="7073" spc="-643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取得餐廳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48196" y="6073495"/>
            <a:ext cx="4392207" cy="3280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2"/>
              </a:lnSpc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>
              <a:lnSpc>
                <a:spcPts val="4282"/>
              </a:lnSpc>
            </a:pPr>
            <a:r>
              <a:rPr lang="en-US" sz="3568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前端發請求</a:t>
            </a:r>
          </a:p>
          <a:p>
            <a:pPr algn="ctr">
              <a:lnSpc>
                <a:spcPts val="4282"/>
              </a:lnSpc>
            </a:pPr>
            <a:r>
              <a:rPr lang="en-US" sz="3568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api/restaurant/all</a:t>
            </a:r>
          </a:p>
          <a:p>
            <a:pPr algn="ctr">
              <a:lnSpc>
                <a:spcPts val="4282"/>
              </a:lnSpc>
            </a:pPr>
            <a:endParaRPr lang="en-US" sz="3568" b="1">
              <a:solidFill>
                <a:srgbClr val="1F0A49"/>
              </a:solidFill>
              <a:latin typeface="標楷體" panose="03000509000000000000" pitchFamily="65" charset="-120"/>
              <a:ea typeface="標楷體" panose="03000509000000000000" pitchFamily="65" charset="-120"/>
              <a:cs typeface="Canva Sans Bold"/>
              <a:sym typeface="Canva Sans Bold"/>
            </a:endParaRPr>
          </a:p>
          <a:p>
            <a:pPr algn="ctr">
              <a:lnSpc>
                <a:spcPts val="4282"/>
              </a:lnSpc>
            </a:pPr>
            <a:endParaRPr lang="en-US" sz="3568" b="1">
              <a:solidFill>
                <a:srgbClr val="1F0A49"/>
              </a:solidFill>
              <a:latin typeface="標楷體" panose="03000509000000000000" pitchFamily="65" charset="-120"/>
              <a:ea typeface="標楷體" panose="03000509000000000000" pitchFamily="65" charset="-120"/>
              <a:cs typeface="Canva Sans Bold"/>
              <a:sym typeface="Canva Sans Bold"/>
            </a:endParaRPr>
          </a:p>
          <a:p>
            <a:pPr algn="ctr">
              <a:lnSpc>
                <a:spcPts val="4282"/>
              </a:lnSpc>
            </a:pPr>
            <a:endParaRPr lang="en-US" sz="3568" b="1">
              <a:solidFill>
                <a:srgbClr val="1F0A49"/>
              </a:solidFill>
              <a:latin typeface="標楷體" panose="03000509000000000000" pitchFamily="65" charset="-120"/>
              <a:ea typeface="標楷體" panose="03000509000000000000" pitchFamily="65" charset="-120"/>
              <a:cs typeface="Canva Sans Bold"/>
              <a:sym typeface="Canva Sans Bold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858529" y="4783001"/>
            <a:ext cx="1428776" cy="80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4"/>
              </a:lnSpc>
            </a:pPr>
            <a:r>
              <a:rPr lang="en-US" sz="5320" b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 01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097327" y="4783001"/>
            <a:ext cx="1428776" cy="80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4"/>
              </a:lnSpc>
            </a:pPr>
            <a:r>
              <a:rPr lang="en-US" sz="5320" b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02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223467" y="4783001"/>
            <a:ext cx="1428776" cy="80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4"/>
              </a:lnSpc>
            </a:pPr>
            <a:r>
              <a:rPr lang="en-US" sz="5320" b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03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1355927" y="4783001"/>
            <a:ext cx="1428776" cy="80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4"/>
              </a:lnSpc>
            </a:pPr>
            <a:r>
              <a:rPr lang="en-US" sz="5320" b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04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483018" y="4783001"/>
            <a:ext cx="1428776" cy="80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4"/>
              </a:lnSpc>
            </a:pPr>
            <a:r>
              <a:rPr lang="en-US" sz="5320" b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05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3044299" y="2188016"/>
            <a:ext cx="5421190" cy="2177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2"/>
              </a:lnSpc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>
              <a:lnSpc>
                <a:spcPts val="4282"/>
              </a:lnSpc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>
              <a:lnSpc>
                <a:spcPts val="4282"/>
              </a:lnSpc>
            </a:pPr>
            <a:r>
              <a:rPr lang="en-US" sz="3568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"/>
                <a:sym typeface="Canva Sans"/>
              </a:rPr>
              <a:t>後端驗證令牌</a:t>
            </a:r>
          </a:p>
          <a:p>
            <a:pPr algn="ctr">
              <a:lnSpc>
                <a:spcPts val="4282"/>
              </a:lnSpc>
            </a:pPr>
            <a:endParaRPr lang="en-US" sz="3568">
              <a:solidFill>
                <a:srgbClr val="1F0A49"/>
              </a:solidFill>
              <a:latin typeface="標楷體" panose="03000509000000000000" pitchFamily="65" charset="-120"/>
              <a:ea typeface="標楷體" panose="03000509000000000000" pitchFamily="65" charset="-120"/>
              <a:cs typeface="Canva Sans"/>
              <a:sym typeface="Canva Sans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7038415" y="5863877"/>
            <a:ext cx="4058268" cy="2177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2"/>
              </a:lnSpc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>
              <a:lnSpc>
                <a:spcPts val="4282"/>
              </a:lnSpc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>
              <a:lnSpc>
                <a:spcPts val="4282"/>
              </a:lnSpc>
            </a:pPr>
            <a:r>
              <a:rPr lang="en-US" sz="3568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後端驗證是有資料</a:t>
            </a:r>
          </a:p>
          <a:p>
            <a:pPr algn="ctr">
              <a:lnSpc>
                <a:spcPts val="4282"/>
              </a:lnSpc>
            </a:pPr>
            <a:endParaRPr lang="en-US" sz="3568" b="1">
              <a:solidFill>
                <a:srgbClr val="1F0A49"/>
              </a:solidFill>
              <a:latin typeface="標楷體" panose="03000509000000000000" pitchFamily="65" charset="-120"/>
              <a:ea typeface="標楷體" panose="03000509000000000000" pitchFamily="65" charset="-120"/>
              <a:cs typeface="Canva Sans Bold"/>
              <a:sym typeface="Canva Sans Bold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10058201" y="2924055"/>
            <a:ext cx="3793332" cy="528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2"/>
              </a:lnSpc>
            </a:pPr>
            <a:r>
              <a:rPr lang="en-US" sz="3568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"/>
                <a:sym typeface="Canva Sans"/>
              </a:rPr>
              <a:t>有資料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3291170" y="5892452"/>
            <a:ext cx="3384197" cy="2177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2"/>
              </a:lnSpc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>
              <a:lnSpc>
                <a:spcPts val="4282"/>
              </a:lnSpc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>
              <a:lnSpc>
                <a:spcPts val="4282"/>
              </a:lnSpc>
            </a:pPr>
            <a:r>
              <a:rPr lang="en-US" sz="3568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回傳資料</a:t>
            </a:r>
          </a:p>
          <a:p>
            <a:pPr algn="ctr">
              <a:lnSpc>
                <a:spcPts val="4282"/>
              </a:lnSpc>
            </a:pPr>
            <a:endParaRPr lang="en-US" sz="3568" b="1">
              <a:solidFill>
                <a:srgbClr val="1F0A49"/>
              </a:solidFill>
              <a:latin typeface="標楷體" panose="03000509000000000000" pitchFamily="65" charset="-120"/>
              <a:ea typeface="標楷體" panose="03000509000000000000" pitchFamily="65" charset="-120"/>
              <a:cs typeface="Canva Sans Bold"/>
              <a:sym typeface="Canva Sans Bold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246568" y="9831344"/>
            <a:ext cx="7353998" cy="365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RESTAURANT RECOMMENDATION SYSTEM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5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202" y="0"/>
            <a:ext cx="5594531" cy="4868819"/>
          </a:xfrm>
          <a:custGeom>
            <a:avLst/>
            <a:gdLst/>
            <a:ahLst/>
            <a:cxnLst/>
            <a:rect l="l" t="t" r="r" b="b"/>
            <a:pathLst>
              <a:path w="5594531" h="4868819">
                <a:moveTo>
                  <a:pt x="0" y="0"/>
                </a:moveTo>
                <a:lnTo>
                  <a:pt x="5594531" y="0"/>
                </a:lnTo>
                <a:lnTo>
                  <a:pt x="5594531" y="4868819"/>
                </a:lnTo>
                <a:lnTo>
                  <a:pt x="0" y="48688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012" t="-57743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2727672" y="0"/>
            <a:ext cx="5594531" cy="4868819"/>
          </a:xfrm>
          <a:custGeom>
            <a:avLst/>
            <a:gdLst/>
            <a:ahLst/>
            <a:cxnLst/>
            <a:rect l="l" t="t" r="r" b="b"/>
            <a:pathLst>
              <a:path w="5594531" h="4868819">
                <a:moveTo>
                  <a:pt x="5594530" y="0"/>
                </a:moveTo>
                <a:lnTo>
                  <a:pt x="0" y="0"/>
                </a:lnTo>
                <a:lnTo>
                  <a:pt x="0" y="4868819"/>
                </a:lnTo>
                <a:lnTo>
                  <a:pt x="5594530" y="4868819"/>
                </a:lnTo>
                <a:lnTo>
                  <a:pt x="5594530" y="0"/>
                </a:lnTo>
                <a:close/>
              </a:path>
            </a:pathLst>
          </a:custGeom>
          <a:blipFill>
            <a:blip r:embed="rId2"/>
            <a:stretch>
              <a:fillRect l="-48012" t="-57743"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6208369" y="7476133"/>
            <a:ext cx="5871262" cy="5621734"/>
          </a:xfrm>
          <a:custGeom>
            <a:avLst/>
            <a:gdLst/>
            <a:ahLst/>
            <a:cxnLst/>
            <a:rect l="l" t="t" r="r" b="b"/>
            <a:pathLst>
              <a:path w="5871262" h="5621734">
                <a:moveTo>
                  <a:pt x="0" y="0"/>
                </a:moveTo>
                <a:lnTo>
                  <a:pt x="5871262" y="0"/>
                </a:lnTo>
                <a:lnTo>
                  <a:pt x="5871262" y="5621734"/>
                </a:lnTo>
                <a:lnTo>
                  <a:pt x="0" y="56217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-36556"/>
            <a:ext cx="16230600" cy="9810750"/>
            <a:chOff x="0" y="0"/>
            <a:chExt cx="4274726" cy="25839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2583901"/>
            </a:xfrm>
            <a:custGeom>
              <a:avLst/>
              <a:gdLst/>
              <a:ahLst/>
              <a:cxnLst/>
              <a:rect l="l" t="t" r="r" b="b"/>
              <a:pathLst>
                <a:path w="4274726" h="2583901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571976"/>
                  </a:lnTo>
                  <a:cubicBezTo>
                    <a:pt x="4274726" y="2578562"/>
                    <a:pt x="4269387" y="2583901"/>
                    <a:pt x="4262801" y="2583901"/>
                  </a:cubicBezTo>
                  <a:lnTo>
                    <a:pt x="11925" y="2583901"/>
                  </a:lnTo>
                  <a:cubicBezTo>
                    <a:pt x="5339" y="2583901"/>
                    <a:pt x="0" y="2578562"/>
                    <a:pt x="0" y="2571976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274726" cy="26315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1352675" y="4301072"/>
            <a:ext cx="3127091" cy="1762898"/>
          </a:xfrm>
          <a:custGeom>
            <a:avLst/>
            <a:gdLst/>
            <a:ahLst/>
            <a:cxnLst/>
            <a:rect l="l" t="t" r="r" b="b"/>
            <a:pathLst>
              <a:path w="3127091" h="1762898">
                <a:moveTo>
                  <a:pt x="0" y="0"/>
                </a:moveTo>
                <a:lnTo>
                  <a:pt x="3127091" y="0"/>
                </a:lnTo>
                <a:lnTo>
                  <a:pt x="3127091" y="1762898"/>
                </a:lnTo>
                <a:lnTo>
                  <a:pt x="0" y="17628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4479766" y="4301072"/>
            <a:ext cx="3127091" cy="1762898"/>
          </a:xfrm>
          <a:custGeom>
            <a:avLst/>
            <a:gdLst/>
            <a:ahLst/>
            <a:cxnLst/>
            <a:rect l="l" t="t" r="r" b="b"/>
            <a:pathLst>
              <a:path w="3127091" h="1762898">
                <a:moveTo>
                  <a:pt x="0" y="0"/>
                </a:moveTo>
                <a:lnTo>
                  <a:pt x="3127092" y="0"/>
                </a:lnTo>
                <a:lnTo>
                  <a:pt x="3127092" y="1762898"/>
                </a:lnTo>
                <a:lnTo>
                  <a:pt x="0" y="17628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7606858" y="4301072"/>
            <a:ext cx="3127091" cy="1762898"/>
          </a:xfrm>
          <a:custGeom>
            <a:avLst/>
            <a:gdLst/>
            <a:ahLst/>
            <a:cxnLst/>
            <a:rect l="l" t="t" r="r" b="b"/>
            <a:pathLst>
              <a:path w="3127091" h="1762898">
                <a:moveTo>
                  <a:pt x="0" y="0"/>
                </a:moveTo>
                <a:lnTo>
                  <a:pt x="3127091" y="0"/>
                </a:lnTo>
                <a:lnTo>
                  <a:pt x="3127091" y="1762898"/>
                </a:lnTo>
                <a:lnTo>
                  <a:pt x="0" y="17628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0733949" y="4301072"/>
            <a:ext cx="3127091" cy="1762898"/>
          </a:xfrm>
          <a:custGeom>
            <a:avLst/>
            <a:gdLst/>
            <a:ahLst/>
            <a:cxnLst/>
            <a:rect l="l" t="t" r="r" b="b"/>
            <a:pathLst>
              <a:path w="3127091" h="1762898">
                <a:moveTo>
                  <a:pt x="0" y="0"/>
                </a:moveTo>
                <a:lnTo>
                  <a:pt x="3127092" y="0"/>
                </a:lnTo>
                <a:lnTo>
                  <a:pt x="3127092" y="1762898"/>
                </a:lnTo>
                <a:lnTo>
                  <a:pt x="0" y="17628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3861041" y="4301072"/>
            <a:ext cx="3127091" cy="1762898"/>
          </a:xfrm>
          <a:custGeom>
            <a:avLst/>
            <a:gdLst/>
            <a:ahLst/>
            <a:cxnLst/>
            <a:rect l="l" t="t" r="r" b="b"/>
            <a:pathLst>
              <a:path w="3127091" h="1762898">
                <a:moveTo>
                  <a:pt x="0" y="0"/>
                </a:moveTo>
                <a:lnTo>
                  <a:pt x="3127091" y="0"/>
                </a:lnTo>
                <a:lnTo>
                  <a:pt x="3127091" y="1762898"/>
                </a:lnTo>
                <a:lnTo>
                  <a:pt x="0" y="176289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3" name="Group 13"/>
          <p:cNvGrpSpPr/>
          <p:nvPr/>
        </p:nvGrpSpPr>
        <p:grpSpPr>
          <a:xfrm>
            <a:off x="1971187" y="2434410"/>
            <a:ext cx="1316118" cy="131611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11468C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103172" y="6614514"/>
            <a:ext cx="1316118" cy="131611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1D8BC9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224145" y="2434410"/>
            <a:ext cx="1316118" cy="131611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2BC5CD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355927" y="6614514"/>
            <a:ext cx="1316118" cy="1316118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31BF8A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4472008" y="2434410"/>
            <a:ext cx="1316118" cy="1316118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77BF60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8" name="AutoShape 28"/>
          <p:cNvSpPr/>
          <p:nvPr/>
        </p:nvSpPr>
        <p:spPr>
          <a:xfrm flipV="1">
            <a:off x="2629246" y="3750527"/>
            <a:ext cx="0" cy="550544"/>
          </a:xfrm>
          <a:prstGeom prst="line">
            <a:avLst/>
          </a:prstGeom>
          <a:ln w="47625" cap="flat">
            <a:solidFill>
              <a:srgbClr val="11468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 flipV="1">
            <a:off x="5761231" y="6063970"/>
            <a:ext cx="0" cy="550544"/>
          </a:xfrm>
          <a:prstGeom prst="line">
            <a:avLst/>
          </a:prstGeom>
          <a:ln w="47625" cap="flat">
            <a:solidFill>
              <a:srgbClr val="1D8B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 flipV="1">
            <a:off x="8882204" y="3750527"/>
            <a:ext cx="0" cy="550544"/>
          </a:xfrm>
          <a:prstGeom prst="line">
            <a:avLst/>
          </a:prstGeom>
          <a:ln w="47625" cap="flat">
            <a:solidFill>
              <a:srgbClr val="2BC5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 flipV="1">
            <a:off x="12013986" y="6063970"/>
            <a:ext cx="0" cy="550544"/>
          </a:xfrm>
          <a:prstGeom prst="line">
            <a:avLst/>
          </a:prstGeom>
          <a:ln w="47625" cap="flat">
            <a:solidFill>
              <a:srgbClr val="31BF8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 flipV="1">
            <a:off x="15130066" y="3750527"/>
            <a:ext cx="0" cy="550544"/>
          </a:xfrm>
          <a:prstGeom prst="line">
            <a:avLst/>
          </a:prstGeom>
          <a:ln w="47625" cap="flat">
            <a:solidFill>
              <a:srgbClr val="77B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Freeform 33"/>
          <p:cNvSpPr/>
          <p:nvPr/>
        </p:nvSpPr>
        <p:spPr>
          <a:xfrm>
            <a:off x="2256082" y="2661953"/>
            <a:ext cx="746330" cy="790813"/>
          </a:xfrm>
          <a:custGeom>
            <a:avLst/>
            <a:gdLst/>
            <a:ahLst/>
            <a:cxnLst/>
            <a:rect l="l" t="t" r="r" b="b"/>
            <a:pathLst>
              <a:path w="746330" h="790813">
                <a:moveTo>
                  <a:pt x="0" y="0"/>
                </a:moveTo>
                <a:lnTo>
                  <a:pt x="746329" y="0"/>
                </a:lnTo>
                <a:lnTo>
                  <a:pt x="746329" y="790813"/>
                </a:lnTo>
                <a:lnTo>
                  <a:pt x="0" y="79081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5420907" y="6860929"/>
            <a:ext cx="680647" cy="830057"/>
          </a:xfrm>
          <a:custGeom>
            <a:avLst/>
            <a:gdLst/>
            <a:ahLst/>
            <a:cxnLst/>
            <a:rect l="l" t="t" r="r" b="b"/>
            <a:pathLst>
              <a:path w="680647" h="830057">
                <a:moveTo>
                  <a:pt x="0" y="0"/>
                </a:moveTo>
                <a:lnTo>
                  <a:pt x="680647" y="0"/>
                </a:lnTo>
                <a:lnTo>
                  <a:pt x="680647" y="830057"/>
                </a:lnTo>
                <a:lnTo>
                  <a:pt x="0" y="83005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8507377" y="2683217"/>
            <a:ext cx="749654" cy="799631"/>
          </a:xfrm>
          <a:custGeom>
            <a:avLst/>
            <a:gdLst/>
            <a:ahLst/>
            <a:cxnLst/>
            <a:rect l="l" t="t" r="r" b="b"/>
            <a:pathLst>
              <a:path w="749654" h="799631">
                <a:moveTo>
                  <a:pt x="0" y="0"/>
                </a:moveTo>
                <a:lnTo>
                  <a:pt x="749654" y="0"/>
                </a:lnTo>
                <a:lnTo>
                  <a:pt x="749654" y="799631"/>
                </a:lnTo>
                <a:lnTo>
                  <a:pt x="0" y="79963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1543073" y="6860929"/>
            <a:ext cx="941826" cy="851175"/>
          </a:xfrm>
          <a:custGeom>
            <a:avLst/>
            <a:gdLst/>
            <a:ahLst/>
            <a:cxnLst/>
            <a:rect l="l" t="t" r="r" b="b"/>
            <a:pathLst>
              <a:path w="941826" h="851175">
                <a:moveTo>
                  <a:pt x="0" y="0"/>
                </a:moveTo>
                <a:lnTo>
                  <a:pt x="941826" y="0"/>
                </a:lnTo>
                <a:lnTo>
                  <a:pt x="941826" y="851176"/>
                </a:lnTo>
                <a:lnTo>
                  <a:pt x="0" y="85117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4700434" y="2683217"/>
            <a:ext cx="824503" cy="835998"/>
          </a:xfrm>
          <a:custGeom>
            <a:avLst/>
            <a:gdLst/>
            <a:ahLst/>
            <a:cxnLst/>
            <a:rect l="l" t="t" r="r" b="b"/>
            <a:pathLst>
              <a:path w="824503" h="835998">
                <a:moveTo>
                  <a:pt x="0" y="0"/>
                </a:moveTo>
                <a:lnTo>
                  <a:pt x="824503" y="0"/>
                </a:lnTo>
                <a:lnTo>
                  <a:pt x="824503" y="835998"/>
                </a:lnTo>
                <a:lnTo>
                  <a:pt x="0" y="83599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38" name="TextBox 38"/>
          <p:cNvSpPr txBox="1"/>
          <p:nvPr/>
        </p:nvSpPr>
        <p:spPr>
          <a:xfrm>
            <a:off x="2947412" y="935276"/>
            <a:ext cx="12393175" cy="716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34"/>
              </a:lnSpc>
              <a:spcBef>
                <a:spcPct val="0"/>
              </a:spcBef>
            </a:pPr>
            <a:r>
              <a:rPr lang="en-US" sz="7073" spc="-643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取得菜單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48196" y="6073495"/>
            <a:ext cx="4392207" cy="438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2"/>
              </a:lnSpc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>
              <a:lnSpc>
                <a:spcPts val="4282"/>
              </a:lnSpc>
            </a:pPr>
            <a:r>
              <a:rPr lang="en-US" sz="3568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前端發請求</a:t>
            </a:r>
          </a:p>
          <a:p>
            <a:pPr algn="ctr">
              <a:lnSpc>
                <a:spcPts val="4282"/>
              </a:lnSpc>
            </a:pPr>
            <a:r>
              <a:rPr lang="en-US" sz="3568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api/restaurant-menus/get/</a:t>
            </a:r>
          </a:p>
          <a:p>
            <a:pPr algn="ctr">
              <a:lnSpc>
                <a:spcPts val="4282"/>
              </a:lnSpc>
            </a:pPr>
            <a:r>
              <a:rPr lang="en-US" sz="3568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restaurantId</a:t>
            </a:r>
          </a:p>
          <a:p>
            <a:pPr algn="ctr">
              <a:lnSpc>
                <a:spcPts val="4282"/>
              </a:lnSpc>
            </a:pPr>
            <a:endParaRPr lang="en-US" sz="3568" b="1">
              <a:solidFill>
                <a:srgbClr val="1F0A49"/>
              </a:solidFill>
              <a:latin typeface="標楷體" panose="03000509000000000000" pitchFamily="65" charset="-120"/>
              <a:ea typeface="標楷體" panose="03000509000000000000" pitchFamily="65" charset="-120"/>
              <a:cs typeface="Canva Sans Bold"/>
              <a:sym typeface="Canva Sans Bold"/>
            </a:endParaRPr>
          </a:p>
          <a:p>
            <a:pPr algn="ctr">
              <a:lnSpc>
                <a:spcPts val="4282"/>
              </a:lnSpc>
            </a:pPr>
            <a:endParaRPr lang="en-US" sz="3568" b="1">
              <a:solidFill>
                <a:srgbClr val="1F0A49"/>
              </a:solidFill>
              <a:latin typeface="標楷體" panose="03000509000000000000" pitchFamily="65" charset="-120"/>
              <a:ea typeface="標楷體" panose="03000509000000000000" pitchFamily="65" charset="-120"/>
              <a:cs typeface="Canva Sans Bold"/>
              <a:sym typeface="Canva Sans Bold"/>
            </a:endParaRPr>
          </a:p>
          <a:p>
            <a:pPr algn="ctr">
              <a:lnSpc>
                <a:spcPts val="4282"/>
              </a:lnSpc>
            </a:pPr>
            <a:endParaRPr lang="en-US" sz="3568" b="1">
              <a:solidFill>
                <a:srgbClr val="1F0A49"/>
              </a:solidFill>
              <a:latin typeface="標楷體" panose="03000509000000000000" pitchFamily="65" charset="-120"/>
              <a:ea typeface="標楷體" panose="03000509000000000000" pitchFamily="65" charset="-120"/>
              <a:cs typeface="Canva Sans Bold"/>
              <a:sym typeface="Canva Sans Bold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858529" y="4783001"/>
            <a:ext cx="1428776" cy="80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4"/>
              </a:lnSpc>
            </a:pPr>
            <a:r>
              <a:rPr lang="en-US" sz="5320" b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 01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097327" y="4783001"/>
            <a:ext cx="1428776" cy="80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4"/>
              </a:lnSpc>
            </a:pPr>
            <a:r>
              <a:rPr lang="en-US" sz="5320" b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02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223467" y="4783001"/>
            <a:ext cx="1428776" cy="80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4"/>
              </a:lnSpc>
            </a:pPr>
            <a:r>
              <a:rPr lang="en-US" sz="5320" b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03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1355927" y="4783001"/>
            <a:ext cx="1428776" cy="80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4"/>
              </a:lnSpc>
            </a:pPr>
            <a:r>
              <a:rPr lang="en-US" sz="5320" b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04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483018" y="4783001"/>
            <a:ext cx="1428776" cy="80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4"/>
              </a:lnSpc>
            </a:pPr>
            <a:r>
              <a:rPr lang="en-US" sz="5320" b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05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3044299" y="2188016"/>
            <a:ext cx="5421190" cy="2177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2"/>
              </a:lnSpc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>
              <a:lnSpc>
                <a:spcPts val="4282"/>
              </a:lnSpc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>
              <a:lnSpc>
                <a:spcPts val="4282"/>
              </a:lnSpc>
            </a:pPr>
            <a:r>
              <a:rPr lang="en-US" sz="3568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"/>
                <a:sym typeface="Canva Sans"/>
              </a:rPr>
              <a:t>後端驗證令牌</a:t>
            </a:r>
          </a:p>
          <a:p>
            <a:pPr algn="ctr">
              <a:lnSpc>
                <a:spcPts val="4282"/>
              </a:lnSpc>
            </a:pPr>
            <a:endParaRPr lang="en-US" sz="3568">
              <a:solidFill>
                <a:srgbClr val="1F0A49"/>
              </a:solidFill>
              <a:latin typeface="標楷體" panose="03000509000000000000" pitchFamily="65" charset="-120"/>
              <a:ea typeface="標楷體" panose="03000509000000000000" pitchFamily="65" charset="-120"/>
              <a:cs typeface="Canva Sans"/>
              <a:sym typeface="Canva Sans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7038415" y="5863877"/>
            <a:ext cx="4058268" cy="2177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2"/>
              </a:lnSpc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>
              <a:lnSpc>
                <a:spcPts val="4282"/>
              </a:lnSpc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>
              <a:lnSpc>
                <a:spcPts val="4282"/>
              </a:lnSpc>
            </a:pPr>
            <a:r>
              <a:rPr lang="en-US" sz="3568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後端驗證是有資料</a:t>
            </a:r>
          </a:p>
          <a:p>
            <a:pPr algn="ctr">
              <a:lnSpc>
                <a:spcPts val="4282"/>
              </a:lnSpc>
            </a:pPr>
            <a:endParaRPr lang="en-US" sz="3568" b="1">
              <a:solidFill>
                <a:srgbClr val="1F0A49"/>
              </a:solidFill>
              <a:latin typeface="標楷體" panose="03000509000000000000" pitchFamily="65" charset="-120"/>
              <a:ea typeface="標楷體" panose="03000509000000000000" pitchFamily="65" charset="-120"/>
              <a:cs typeface="Canva Sans Bold"/>
              <a:sym typeface="Canva Sans Bold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10058201" y="2924055"/>
            <a:ext cx="3793332" cy="528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2"/>
              </a:lnSpc>
            </a:pPr>
            <a:r>
              <a:rPr lang="en-US" sz="3568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"/>
                <a:sym typeface="Canva Sans"/>
              </a:rPr>
              <a:t>有資料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3291170" y="5892452"/>
            <a:ext cx="3384197" cy="2177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2"/>
              </a:lnSpc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>
              <a:lnSpc>
                <a:spcPts val="4282"/>
              </a:lnSpc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>
              <a:lnSpc>
                <a:spcPts val="4282"/>
              </a:lnSpc>
            </a:pPr>
            <a:r>
              <a:rPr lang="en-US" sz="3568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回傳資料</a:t>
            </a:r>
          </a:p>
          <a:p>
            <a:pPr algn="ctr">
              <a:lnSpc>
                <a:spcPts val="4282"/>
              </a:lnSpc>
            </a:pPr>
            <a:endParaRPr lang="en-US" sz="3568" b="1">
              <a:solidFill>
                <a:srgbClr val="1F0A49"/>
              </a:solidFill>
              <a:latin typeface="標楷體" panose="03000509000000000000" pitchFamily="65" charset="-120"/>
              <a:ea typeface="標楷體" panose="03000509000000000000" pitchFamily="65" charset="-120"/>
              <a:cs typeface="Canva Sans Bold"/>
              <a:sym typeface="Canva Sans Bold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246568" y="9831344"/>
            <a:ext cx="7353998" cy="365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RESTAURANT RECOMMENDATION SYSTEM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5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3969638" y="4666830"/>
            <a:ext cx="9990407" cy="9266102"/>
          </a:xfrm>
          <a:custGeom>
            <a:avLst/>
            <a:gdLst/>
            <a:ahLst/>
            <a:cxnLst/>
            <a:rect l="l" t="t" r="r" b="b"/>
            <a:pathLst>
              <a:path w="9990407" h="9266102">
                <a:moveTo>
                  <a:pt x="0" y="0"/>
                </a:moveTo>
                <a:lnTo>
                  <a:pt x="9990407" y="0"/>
                </a:lnTo>
                <a:lnTo>
                  <a:pt x="9990407" y="9266102"/>
                </a:lnTo>
                <a:lnTo>
                  <a:pt x="0" y="92661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1134744" y="-2575651"/>
            <a:ext cx="9990407" cy="9266102"/>
          </a:xfrm>
          <a:custGeom>
            <a:avLst/>
            <a:gdLst/>
            <a:ahLst/>
            <a:cxnLst/>
            <a:rect l="l" t="t" r="r" b="b"/>
            <a:pathLst>
              <a:path w="9990407" h="9266102">
                <a:moveTo>
                  <a:pt x="0" y="0"/>
                </a:moveTo>
                <a:lnTo>
                  <a:pt x="9990407" y="0"/>
                </a:lnTo>
                <a:lnTo>
                  <a:pt x="9990407" y="9266102"/>
                </a:lnTo>
                <a:lnTo>
                  <a:pt x="0" y="92661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-3966503" y="-3368396"/>
            <a:ext cx="9990407" cy="9266102"/>
          </a:xfrm>
          <a:custGeom>
            <a:avLst/>
            <a:gdLst/>
            <a:ahLst/>
            <a:cxnLst/>
            <a:rect l="l" t="t" r="r" b="b"/>
            <a:pathLst>
              <a:path w="9990407" h="9266102">
                <a:moveTo>
                  <a:pt x="0" y="0"/>
                </a:moveTo>
                <a:lnTo>
                  <a:pt x="9990406" y="0"/>
                </a:lnTo>
                <a:lnTo>
                  <a:pt x="9990406" y="9266102"/>
                </a:lnTo>
                <a:lnTo>
                  <a:pt x="0" y="92661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-957630" y="5022528"/>
            <a:ext cx="7736552" cy="7407749"/>
          </a:xfrm>
          <a:custGeom>
            <a:avLst/>
            <a:gdLst/>
            <a:ahLst/>
            <a:cxnLst/>
            <a:rect l="l" t="t" r="r" b="b"/>
            <a:pathLst>
              <a:path w="7736552" h="7407749">
                <a:moveTo>
                  <a:pt x="0" y="0"/>
                </a:moveTo>
                <a:lnTo>
                  <a:pt x="7736552" y="0"/>
                </a:lnTo>
                <a:lnTo>
                  <a:pt x="7736552" y="7407749"/>
                </a:lnTo>
                <a:lnTo>
                  <a:pt x="0" y="74077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>
            <a:off x="6605895" y="-120972"/>
            <a:ext cx="8594883" cy="8229600"/>
          </a:xfrm>
          <a:custGeom>
            <a:avLst/>
            <a:gdLst/>
            <a:ahLst/>
            <a:cxnLst/>
            <a:rect l="l" t="t" r="r" b="b"/>
            <a:pathLst>
              <a:path w="8594883" h="8229600">
                <a:moveTo>
                  <a:pt x="0" y="0"/>
                </a:moveTo>
                <a:lnTo>
                  <a:pt x="8594882" y="0"/>
                </a:lnTo>
                <a:lnTo>
                  <a:pt x="859488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332706" y="3230512"/>
            <a:ext cx="4388535" cy="5724780"/>
            <a:chOff x="0" y="0"/>
            <a:chExt cx="999092" cy="130330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99092" cy="1303301"/>
            </a:xfrm>
            <a:custGeom>
              <a:avLst/>
              <a:gdLst/>
              <a:ahLst/>
              <a:cxnLst/>
              <a:rect l="l" t="t" r="r" b="b"/>
              <a:pathLst>
                <a:path w="999092" h="1303301">
                  <a:moveTo>
                    <a:pt x="44103" y="0"/>
                  </a:moveTo>
                  <a:lnTo>
                    <a:pt x="954989" y="0"/>
                  </a:lnTo>
                  <a:cubicBezTo>
                    <a:pt x="966686" y="0"/>
                    <a:pt x="977903" y="4647"/>
                    <a:pt x="986174" y="12917"/>
                  </a:cubicBezTo>
                  <a:cubicBezTo>
                    <a:pt x="994445" y="21188"/>
                    <a:pt x="999092" y="32406"/>
                    <a:pt x="999092" y="44103"/>
                  </a:cubicBezTo>
                  <a:lnTo>
                    <a:pt x="999092" y="1259198"/>
                  </a:lnTo>
                  <a:cubicBezTo>
                    <a:pt x="999092" y="1270894"/>
                    <a:pt x="994445" y="1282112"/>
                    <a:pt x="986174" y="1290383"/>
                  </a:cubicBezTo>
                  <a:cubicBezTo>
                    <a:pt x="977903" y="1298654"/>
                    <a:pt x="966686" y="1303301"/>
                    <a:pt x="954989" y="1303301"/>
                  </a:cubicBezTo>
                  <a:lnTo>
                    <a:pt x="44103" y="1303301"/>
                  </a:lnTo>
                  <a:cubicBezTo>
                    <a:pt x="32406" y="1303301"/>
                    <a:pt x="21188" y="1298654"/>
                    <a:pt x="12917" y="1290383"/>
                  </a:cubicBezTo>
                  <a:cubicBezTo>
                    <a:pt x="4647" y="1282112"/>
                    <a:pt x="0" y="1270894"/>
                    <a:pt x="0" y="1259198"/>
                  </a:cubicBezTo>
                  <a:lnTo>
                    <a:pt x="0" y="44103"/>
                  </a:lnTo>
                  <a:cubicBezTo>
                    <a:pt x="0" y="32406"/>
                    <a:pt x="4647" y="21188"/>
                    <a:pt x="12917" y="12917"/>
                  </a:cubicBezTo>
                  <a:cubicBezTo>
                    <a:pt x="21188" y="4647"/>
                    <a:pt x="32406" y="0"/>
                    <a:pt x="4410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999092" cy="13509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938761" y="3230512"/>
            <a:ext cx="4388535" cy="5724780"/>
            <a:chOff x="0" y="0"/>
            <a:chExt cx="999092" cy="130330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99092" cy="1303301"/>
            </a:xfrm>
            <a:custGeom>
              <a:avLst/>
              <a:gdLst/>
              <a:ahLst/>
              <a:cxnLst/>
              <a:rect l="l" t="t" r="r" b="b"/>
              <a:pathLst>
                <a:path w="999092" h="1303301">
                  <a:moveTo>
                    <a:pt x="44103" y="0"/>
                  </a:moveTo>
                  <a:lnTo>
                    <a:pt x="954989" y="0"/>
                  </a:lnTo>
                  <a:cubicBezTo>
                    <a:pt x="966686" y="0"/>
                    <a:pt x="977903" y="4647"/>
                    <a:pt x="986174" y="12917"/>
                  </a:cubicBezTo>
                  <a:cubicBezTo>
                    <a:pt x="994445" y="21188"/>
                    <a:pt x="999092" y="32406"/>
                    <a:pt x="999092" y="44103"/>
                  </a:cubicBezTo>
                  <a:lnTo>
                    <a:pt x="999092" y="1259198"/>
                  </a:lnTo>
                  <a:cubicBezTo>
                    <a:pt x="999092" y="1270894"/>
                    <a:pt x="994445" y="1282112"/>
                    <a:pt x="986174" y="1290383"/>
                  </a:cubicBezTo>
                  <a:cubicBezTo>
                    <a:pt x="977903" y="1298654"/>
                    <a:pt x="966686" y="1303301"/>
                    <a:pt x="954989" y="1303301"/>
                  </a:cubicBezTo>
                  <a:lnTo>
                    <a:pt x="44103" y="1303301"/>
                  </a:lnTo>
                  <a:cubicBezTo>
                    <a:pt x="32406" y="1303301"/>
                    <a:pt x="21188" y="1298654"/>
                    <a:pt x="12917" y="1290383"/>
                  </a:cubicBezTo>
                  <a:cubicBezTo>
                    <a:pt x="4647" y="1282112"/>
                    <a:pt x="0" y="1270894"/>
                    <a:pt x="0" y="1259198"/>
                  </a:cubicBezTo>
                  <a:lnTo>
                    <a:pt x="0" y="44103"/>
                  </a:lnTo>
                  <a:cubicBezTo>
                    <a:pt x="0" y="32406"/>
                    <a:pt x="4647" y="21188"/>
                    <a:pt x="12917" y="12917"/>
                  </a:cubicBezTo>
                  <a:cubicBezTo>
                    <a:pt x="21188" y="4647"/>
                    <a:pt x="32406" y="0"/>
                    <a:pt x="4410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999092" cy="13509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566759" y="3230512"/>
            <a:ext cx="4388535" cy="5724780"/>
            <a:chOff x="0" y="0"/>
            <a:chExt cx="999092" cy="130330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99092" cy="1303301"/>
            </a:xfrm>
            <a:custGeom>
              <a:avLst/>
              <a:gdLst/>
              <a:ahLst/>
              <a:cxnLst/>
              <a:rect l="l" t="t" r="r" b="b"/>
              <a:pathLst>
                <a:path w="999092" h="1303301">
                  <a:moveTo>
                    <a:pt x="44103" y="0"/>
                  </a:moveTo>
                  <a:lnTo>
                    <a:pt x="954989" y="0"/>
                  </a:lnTo>
                  <a:cubicBezTo>
                    <a:pt x="966686" y="0"/>
                    <a:pt x="977903" y="4647"/>
                    <a:pt x="986174" y="12917"/>
                  </a:cubicBezTo>
                  <a:cubicBezTo>
                    <a:pt x="994445" y="21188"/>
                    <a:pt x="999092" y="32406"/>
                    <a:pt x="999092" y="44103"/>
                  </a:cubicBezTo>
                  <a:lnTo>
                    <a:pt x="999092" y="1259198"/>
                  </a:lnTo>
                  <a:cubicBezTo>
                    <a:pt x="999092" y="1270894"/>
                    <a:pt x="994445" y="1282112"/>
                    <a:pt x="986174" y="1290383"/>
                  </a:cubicBezTo>
                  <a:cubicBezTo>
                    <a:pt x="977903" y="1298654"/>
                    <a:pt x="966686" y="1303301"/>
                    <a:pt x="954989" y="1303301"/>
                  </a:cubicBezTo>
                  <a:lnTo>
                    <a:pt x="44103" y="1303301"/>
                  </a:lnTo>
                  <a:cubicBezTo>
                    <a:pt x="32406" y="1303301"/>
                    <a:pt x="21188" y="1298654"/>
                    <a:pt x="12917" y="1290383"/>
                  </a:cubicBezTo>
                  <a:cubicBezTo>
                    <a:pt x="4647" y="1282112"/>
                    <a:pt x="0" y="1270894"/>
                    <a:pt x="0" y="1259198"/>
                  </a:cubicBezTo>
                  <a:lnTo>
                    <a:pt x="0" y="44103"/>
                  </a:lnTo>
                  <a:cubicBezTo>
                    <a:pt x="0" y="32406"/>
                    <a:pt x="4647" y="21188"/>
                    <a:pt x="12917" y="12917"/>
                  </a:cubicBezTo>
                  <a:cubicBezTo>
                    <a:pt x="21188" y="4647"/>
                    <a:pt x="32406" y="0"/>
                    <a:pt x="4410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999092" cy="13509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6" name="AutoShape 16"/>
          <p:cNvSpPr/>
          <p:nvPr/>
        </p:nvSpPr>
        <p:spPr>
          <a:xfrm>
            <a:off x="-539030" y="2589366"/>
            <a:ext cx="10503182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11653554" y="4889178"/>
            <a:ext cx="4214945" cy="3551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03"/>
              </a:lnSpc>
            </a:pPr>
            <a:r>
              <a:rPr lang="en-US" sz="2799" spc="30">
                <a:latin typeface="標楷體" panose="03000509000000000000" pitchFamily="65" charset="-120"/>
                <a:ea typeface="標楷體" panose="03000509000000000000" pitchFamily="65" charset="-120"/>
                <a:cs typeface="DM Sans"/>
                <a:sym typeface="DM Sans"/>
              </a:rPr>
              <a:t>Next.js Middleware 讓我們在請求一開始就先處理，既能加快分散式系統速度、提升安全性，又能幫助我們更清楚掌握整個請求流程。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198456" y="5205851"/>
            <a:ext cx="4023107" cy="2644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latin typeface="標楷體" panose="03000509000000000000" pitchFamily="65" charset="-120"/>
                <a:ea typeface="標楷體" panose="03000509000000000000" pitchFamily="65" charset="-120"/>
                <a:cs typeface="DM Sans"/>
                <a:sym typeface="DM Sans"/>
              </a:rPr>
              <a:t>我們用 JWT 雙 Token 搭配 CSRF 防護，讓系統既能無感刷新又能防止權杖外洩，證明安全必須靠整合式防護。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626883" y="5067300"/>
            <a:ext cx="3845144" cy="318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latin typeface="標楷體" panose="03000509000000000000" pitchFamily="65" charset="-120"/>
                <a:ea typeface="標楷體" panose="03000509000000000000" pitchFamily="65" charset="-120"/>
                <a:cs typeface="DM Sans"/>
                <a:sym typeface="DM Sans"/>
              </a:rPr>
              <a:t>透過 Presigned URL，我們把檔案傳輸的責任從應用伺服器移交給雲端儲存服務，充分體現雲端架構的「職責分離」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05524" y="1813714"/>
            <a:ext cx="4546437" cy="714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80"/>
              </a:lnSpc>
              <a:spcBef>
                <a:spcPct val="0"/>
              </a:spcBef>
            </a:pPr>
            <a:r>
              <a:rPr lang="en-US" sz="7000" spc="-637" dirty="0" err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實作心得</a:t>
            </a:r>
            <a:endParaRPr lang="en-US" sz="7000" spc="-637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Bank Gothic Medium"/>
              <a:sym typeface="Bank Gothic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96076" y="9544050"/>
            <a:ext cx="9272739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RESTAURANT RECOMMENDATION SYSTEM</a:t>
            </a:r>
          </a:p>
          <a:p>
            <a:pPr algn="l">
              <a:lnSpc>
                <a:spcPts val="3079"/>
              </a:lnSpc>
            </a:pPr>
            <a:endParaRPr lang="en-US" sz="2199">
              <a:latin typeface="標楷體" panose="03000509000000000000" pitchFamily="65" charset="-120"/>
              <a:ea typeface="標楷體" panose="03000509000000000000" pitchFamily="65" charset="-120"/>
              <a:cs typeface="Bank Gothic Medium"/>
              <a:sym typeface="Bank Gothic Medium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388244" y="3993828"/>
            <a:ext cx="4162167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2"/>
              </a:lnSpc>
              <a:spcBef>
                <a:spcPct val="0"/>
              </a:spcBef>
            </a:pPr>
            <a:r>
              <a:rPr lang="en-US" sz="3277">
                <a:latin typeface="標楷體" panose="03000509000000000000" pitchFamily="65" charset="-120"/>
                <a:ea typeface="標楷體" panose="03000509000000000000" pitchFamily="65" charset="-120"/>
                <a:cs typeface="Noto Sans T Chinese"/>
                <a:sym typeface="Noto Sans T Chinese"/>
              </a:rPr>
              <a:t>Presigned URL 的啟示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394054" y="3993828"/>
            <a:ext cx="3329063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2"/>
              </a:lnSpc>
              <a:spcBef>
                <a:spcPct val="0"/>
              </a:spcBef>
            </a:pPr>
            <a:r>
              <a:rPr lang="en-US" sz="3277">
                <a:latin typeface="標楷體" panose="03000509000000000000" pitchFamily="65" charset="-120"/>
                <a:ea typeface="標楷體" panose="03000509000000000000" pitchFamily="65" charset="-120"/>
                <a:cs typeface="Noto Sans T Chinese"/>
                <a:sym typeface="Noto Sans T Chinese"/>
              </a:rPr>
              <a:t>安全性的深度權衡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003571" y="3993828"/>
            <a:ext cx="3329063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2"/>
              </a:lnSpc>
              <a:spcBef>
                <a:spcPct val="0"/>
              </a:spcBef>
            </a:pPr>
            <a:r>
              <a:rPr lang="en-US" sz="3277">
                <a:latin typeface="標楷體" panose="03000509000000000000" pitchFamily="65" charset="-120"/>
                <a:ea typeface="標楷體" panose="03000509000000000000" pitchFamily="65" charset="-120"/>
                <a:cs typeface="Noto Sans T Chinese"/>
                <a:sym typeface="Noto Sans T Chinese"/>
              </a:rPr>
              <a:t>中介層的戰略價值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5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3969638" y="4666830"/>
            <a:ext cx="9990407" cy="9266102"/>
          </a:xfrm>
          <a:custGeom>
            <a:avLst/>
            <a:gdLst/>
            <a:ahLst/>
            <a:cxnLst/>
            <a:rect l="l" t="t" r="r" b="b"/>
            <a:pathLst>
              <a:path w="9990407" h="9266102">
                <a:moveTo>
                  <a:pt x="0" y="0"/>
                </a:moveTo>
                <a:lnTo>
                  <a:pt x="9990407" y="0"/>
                </a:lnTo>
                <a:lnTo>
                  <a:pt x="9990407" y="9266102"/>
                </a:lnTo>
                <a:lnTo>
                  <a:pt x="0" y="92661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1134744" y="-2575651"/>
            <a:ext cx="9990407" cy="9266102"/>
          </a:xfrm>
          <a:custGeom>
            <a:avLst/>
            <a:gdLst/>
            <a:ahLst/>
            <a:cxnLst/>
            <a:rect l="l" t="t" r="r" b="b"/>
            <a:pathLst>
              <a:path w="9990407" h="9266102">
                <a:moveTo>
                  <a:pt x="0" y="0"/>
                </a:moveTo>
                <a:lnTo>
                  <a:pt x="9990407" y="0"/>
                </a:lnTo>
                <a:lnTo>
                  <a:pt x="9990407" y="9266102"/>
                </a:lnTo>
                <a:lnTo>
                  <a:pt x="0" y="92661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-3966503" y="-3368396"/>
            <a:ext cx="9990407" cy="9266102"/>
          </a:xfrm>
          <a:custGeom>
            <a:avLst/>
            <a:gdLst/>
            <a:ahLst/>
            <a:cxnLst/>
            <a:rect l="l" t="t" r="r" b="b"/>
            <a:pathLst>
              <a:path w="9990407" h="9266102">
                <a:moveTo>
                  <a:pt x="0" y="0"/>
                </a:moveTo>
                <a:lnTo>
                  <a:pt x="9990406" y="0"/>
                </a:lnTo>
                <a:lnTo>
                  <a:pt x="9990406" y="9266102"/>
                </a:lnTo>
                <a:lnTo>
                  <a:pt x="0" y="92661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-957630" y="5022528"/>
            <a:ext cx="7736552" cy="7407749"/>
          </a:xfrm>
          <a:custGeom>
            <a:avLst/>
            <a:gdLst/>
            <a:ahLst/>
            <a:cxnLst/>
            <a:rect l="l" t="t" r="r" b="b"/>
            <a:pathLst>
              <a:path w="7736552" h="7407749">
                <a:moveTo>
                  <a:pt x="0" y="0"/>
                </a:moveTo>
                <a:lnTo>
                  <a:pt x="7736552" y="0"/>
                </a:lnTo>
                <a:lnTo>
                  <a:pt x="7736552" y="7407749"/>
                </a:lnTo>
                <a:lnTo>
                  <a:pt x="0" y="74077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>
            <a:off x="6605895" y="-120972"/>
            <a:ext cx="8594883" cy="8229600"/>
          </a:xfrm>
          <a:custGeom>
            <a:avLst/>
            <a:gdLst/>
            <a:ahLst/>
            <a:cxnLst/>
            <a:rect l="l" t="t" r="r" b="b"/>
            <a:pathLst>
              <a:path w="8594883" h="8229600">
                <a:moveTo>
                  <a:pt x="0" y="0"/>
                </a:moveTo>
                <a:lnTo>
                  <a:pt x="8594882" y="0"/>
                </a:lnTo>
                <a:lnTo>
                  <a:pt x="859488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3399314" y="3035316"/>
            <a:ext cx="5486684" cy="5724780"/>
            <a:chOff x="0" y="0"/>
            <a:chExt cx="1249096" cy="130330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49096" cy="1303301"/>
            </a:xfrm>
            <a:custGeom>
              <a:avLst/>
              <a:gdLst/>
              <a:ahLst/>
              <a:cxnLst/>
              <a:rect l="l" t="t" r="r" b="b"/>
              <a:pathLst>
                <a:path w="1249096" h="1303301">
                  <a:moveTo>
                    <a:pt x="35276" y="0"/>
                  </a:moveTo>
                  <a:lnTo>
                    <a:pt x="1213820" y="0"/>
                  </a:lnTo>
                  <a:cubicBezTo>
                    <a:pt x="1233302" y="0"/>
                    <a:pt x="1249096" y="15794"/>
                    <a:pt x="1249096" y="35276"/>
                  </a:cubicBezTo>
                  <a:lnTo>
                    <a:pt x="1249096" y="1268025"/>
                  </a:lnTo>
                  <a:cubicBezTo>
                    <a:pt x="1249096" y="1287507"/>
                    <a:pt x="1233302" y="1303301"/>
                    <a:pt x="1213820" y="1303301"/>
                  </a:cubicBezTo>
                  <a:lnTo>
                    <a:pt x="35276" y="1303301"/>
                  </a:lnTo>
                  <a:cubicBezTo>
                    <a:pt x="15794" y="1303301"/>
                    <a:pt x="0" y="1287507"/>
                    <a:pt x="0" y="1268025"/>
                  </a:cubicBezTo>
                  <a:lnTo>
                    <a:pt x="0" y="35276"/>
                  </a:lnTo>
                  <a:cubicBezTo>
                    <a:pt x="0" y="15794"/>
                    <a:pt x="15794" y="0"/>
                    <a:pt x="3527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249096" cy="13509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157948" y="3035316"/>
            <a:ext cx="5486684" cy="5724780"/>
            <a:chOff x="0" y="0"/>
            <a:chExt cx="1249096" cy="130330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49096" cy="1303301"/>
            </a:xfrm>
            <a:custGeom>
              <a:avLst/>
              <a:gdLst/>
              <a:ahLst/>
              <a:cxnLst/>
              <a:rect l="l" t="t" r="r" b="b"/>
              <a:pathLst>
                <a:path w="1249096" h="1303301">
                  <a:moveTo>
                    <a:pt x="35276" y="0"/>
                  </a:moveTo>
                  <a:lnTo>
                    <a:pt x="1213820" y="0"/>
                  </a:lnTo>
                  <a:cubicBezTo>
                    <a:pt x="1233302" y="0"/>
                    <a:pt x="1249096" y="15794"/>
                    <a:pt x="1249096" y="35276"/>
                  </a:cubicBezTo>
                  <a:lnTo>
                    <a:pt x="1249096" y="1268025"/>
                  </a:lnTo>
                  <a:cubicBezTo>
                    <a:pt x="1249096" y="1287507"/>
                    <a:pt x="1233302" y="1303301"/>
                    <a:pt x="1213820" y="1303301"/>
                  </a:cubicBezTo>
                  <a:lnTo>
                    <a:pt x="35276" y="1303301"/>
                  </a:lnTo>
                  <a:cubicBezTo>
                    <a:pt x="15794" y="1303301"/>
                    <a:pt x="0" y="1287507"/>
                    <a:pt x="0" y="1268025"/>
                  </a:cubicBezTo>
                  <a:lnTo>
                    <a:pt x="0" y="35276"/>
                  </a:lnTo>
                  <a:cubicBezTo>
                    <a:pt x="0" y="15794"/>
                    <a:pt x="15794" y="0"/>
                    <a:pt x="3527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249096" cy="13509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3" name="AutoShape 13"/>
          <p:cNvSpPr/>
          <p:nvPr/>
        </p:nvSpPr>
        <p:spPr>
          <a:xfrm>
            <a:off x="-539030" y="2589366"/>
            <a:ext cx="10503182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9415791" y="5142477"/>
            <a:ext cx="4970997" cy="3084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62"/>
              </a:lnSpc>
              <a:spcBef>
                <a:spcPct val="0"/>
              </a:spcBef>
            </a:pPr>
            <a:r>
              <a:rPr lang="en-US" sz="3241">
                <a:latin typeface="標楷體" panose="03000509000000000000" pitchFamily="65" charset="-120"/>
                <a:ea typeface="標楷體" panose="03000509000000000000" pitchFamily="65" charset="-120"/>
                <a:cs typeface="DM Sans"/>
                <a:sym typeface="DM Sans"/>
              </a:rPr>
              <a:t>這個專案採用 Next.js 15 與 shadcn/ui，打造出速度快、好維護、可擴充且具商業級質感的介面，成為我們作品集的亮點。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673208" y="5001130"/>
            <a:ext cx="4999212" cy="3084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62"/>
              </a:lnSpc>
              <a:spcBef>
                <a:spcPct val="0"/>
              </a:spcBef>
            </a:pPr>
            <a:r>
              <a:rPr lang="en-US" sz="3241" dirty="0" err="1">
                <a:latin typeface="標楷體" panose="03000509000000000000" pitchFamily="65" charset="-120"/>
                <a:ea typeface="標楷體" panose="03000509000000000000" pitchFamily="65" charset="-120"/>
                <a:cs typeface="DM Sans"/>
                <a:sym typeface="DM Sans"/>
              </a:rPr>
              <a:t>有了</a:t>
            </a:r>
            <a:r>
              <a:rPr lang="en-US" sz="3241" dirty="0">
                <a:latin typeface="標楷體" panose="03000509000000000000" pitchFamily="65" charset="-120"/>
                <a:ea typeface="標楷體" panose="03000509000000000000" pitchFamily="65" charset="-120"/>
                <a:cs typeface="DM Sans"/>
                <a:sym typeface="DM Sans"/>
              </a:rPr>
              <a:t> </a:t>
            </a:r>
            <a:r>
              <a:rPr lang="en-US" sz="3241" dirty="0" err="1">
                <a:latin typeface="標楷體" panose="03000509000000000000" pitchFamily="65" charset="-120"/>
                <a:ea typeface="標楷體" panose="03000509000000000000" pitchFamily="65" charset="-120"/>
                <a:cs typeface="DM Sans"/>
                <a:sym typeface="DM Sans"/>
              </a:rPr>
              <a:t>SQLAlchemy</a:t>
            </a:r>
            <a:r>
              <a:rPr lang="en-US" sz="3241" dirty="0">
                <a:latin typeface="標楷體" panose="03000509000000000000" pitchFamily="65" charset="-120"/>
                <a:ea typeface="標楷體" panose="03000509000000000000" pitchFamily="65" charset="-120"/>
                <a:cs typeface="DM Sans"/>
                <a:sym typeface="DM Sans"/>
              </a:rPr>
              <a:t> 2.0 </a:t>
            </a:r>
            <a:r>
              <a:rPr lang="en-US" sz="3241" dirty="0" err="1">
                <a:latin typeface="標楷體" panose="03000509000000000000" pitchFamily="65" charset="-120"/>
                <a:ea typeface="標楷體" panose="03000509000000000000" pitchFamily="65" charset="-120"/>
                <a:cs typeface="DM Sans"/>
                <a:sym typeface="DM Sans"/>
              </a:rPr>
              <a:t>的完整型別提示，編譯器在執行前就能先替你找出資料庫相關的型別錯誤，讓重構更安心、維護更省力</a:t>
            </a:r>
            <a:r>
              <a:rPr lang="en-US" sz="3241" dirty="0">
                <a:latin typeface="標楷體" panose="03000509000000000000" pitchFamily="65" charset="-120"/>
                <a:ea typeface="標楷體" panose="03000509000000000000" pitchFamily="65" charset="-120"/>
                <a:cs typeface="DM Sans"/>
                <a:sym typeface="DM Sans"/>
              </a:rPr>
              <a:t>。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05524" y="1813714"/>
            <a:ext cx="4546437" cy="714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80"/>
              </a:lnSpc>
              <a:spcBef>
                <a:spcPct val="0"/>
              </a:spcBef>
            </a:pPr>
            <a:r>
              <a:rPr lang="en-US" sz="7000" spc="-637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實作心得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6076" y="9544050"/>
            <a:ext cx="9272739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RESTAURANT RECOMMENDATION SYSTEM</a:t>
            </a:r>
          </a:p>
          <a:p>
            <a:pPr algn="l"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Bank Gothic Medium"/>
              <a:sym typeface="Bank Gothic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468750" y="3798633"/>
            <a:ext cx="520367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2"/>
              </a:lnSpc>
              <a:spcBef>
                <a:spcPct val="0"/>
              </a:spcBef>
            </a:pPr>
            <a:r>
              <a:rPr lang="en-US" sz="3277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 Chinese"/>
                <a:sym typeface="Noto Sans T Chinese"/>
              </a:rPr>
              <a:t>ORM 的開發者體驗革命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727169" y="3798633"/>
            <a:ext cx="4162098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2"/>
              </a:lnSpc>
              <a:spcBef>
                <a:spcPct val="0"/>
              </a:spcBef>
            </a:pPr>
            <a:r>
              <a:rPr lang="en-US" sz="3277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 Chinese"/>
                <a:sym typeface="Noto Sans T Chinese"/>
              </a:rPr>
              <a:t>前端工程化的專業追求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5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202" y="0"/>
            <a:ext cx="5594531" cy="4868819"/>
          </a:xfrm>
          <a:custGeom>
            <a:avLst/>
            <a:gdLst/>
            <a:ahLst/>
            <a:cxnLst/>
            <a:rect l="l" t="t" r="r" b="b"/>
            <a:pathLst>
              <a:path w="5594531" h="4868819">
                <a:moveTo>
                  <a:pt x="0" y="0"/>
                </a:moveTo>
                <a:lnTo>
                  <a:pt x="5594531" y="0"/>
                </a:lnTo>
                <a:lnTo>
                  <a:pt x="5594531" y="4868819"/>
                </a:lnTo>
                <a:lnTo>
                  <a:pt x="0" y="48688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012" t="-57743"/>
            </a:stretch>
          </a:blipFill>
        </p:spPr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Freeform 3"/>
          <p:cNvSpPr/>
          <p:nvPr/>
        </p:nvSpPr>
        <p:spPr>
          <a:xfrm flipH="1">
            <a:off x="12727672" y="0"/>
            <a:ext cx="5594531" cy="4868819"/>
          </a:xfrm>
          <a:custGeom>
            <a:avLst/>
            <a:gdLst/>
            <a:ahLst/>
            <a:cxnLst/>
            <a:rect l="l" t="t" r="r" b="b"/>
            <a:pathLst>
              <a:path w="5594531" h="4868819">
                <a:moveTo>
                  <a:pt x="5594530" y="0"/>
                </a:moveTo>
                <a:lnTo>
                  <a:pt x="0" y="0"/>
                </a:lnTo>
                <a:lnTo>
                  <a:pt x="0" y="4868819"/>
                </a:lnTo>
                <a:lnTo>
                  <a:pt x="5594530" y="4868819"/>
                </a:lnTo>
                <a:lnTo>
                  <a:pt x="5594530" y="0"/>
                </a:lnTo>
                <a:close/>
              </a:path>
            </a:pathLst>
          </a:custGeom>
          <a:blipFill>
            <a:blip r:embed="rId2"/>
            <a:stretch>
              <a:fillRect l="-48012" t="-57743"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6208369" y="7476133"/>
            <a:ext cx="5871262" cy="5621734"/>
          </a:xfrm>
          <a:custGeom>
            <a:avLst/>
            <a:gdLst/>
            <a:ahLst/>
            <a:cxnLst/>
            <a:rect l="l" t="t" r="r" b="b"/>
            <a:pathLst>
              <a:path w="5871262" h="5621734">
                <a:moveTo>
                  <a:pt x="0" y="0"/>
                </a:moveTo>
                <a:lnTo>
                  <a:pt x="5871262" y="0"/>
                </a:lnTo>
                <a:lnTo>
                  <a:pt x="5871262" y="5621734"/>
                </a:lnTo>
                <a:lnTo>
                  <a:pt x="0" y="56217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357288"/>
            <a:ext cx="16230600" cy="8901012"/>
            <a:chOff x="0" y="0"/>
            <a:chExt cx="4274726" cy="23442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2344299"/>
            </a:xfrm>
            <a:custGeom>
              <a:avLst/>
              <a:gdLst/>
              <a:ahLst/>
              <a:cxnLst/>
              <a:rect l="l" t="t" r="r" b="b"/>
              <a:pathLst>
                <a:path w="4274726" h="2344299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332374"/>
                  </a:lnTo>
                  <a:cubicBezTo>
                    <a:pt x="4274726" y="2338960"/>
                    <a:pt x="4269387" y="2344299"/>
                    <a:pt x="4262801" y="2344299"/>
                  </a:cubicBezTo>
                  <a:lnTo>
                    <a:pt x="11925" y="2344299"/>
                  </a:lnTo>
                  <a:cubicBezTo>
                    <a:pt x="5339" y="2344299"/>
                    <a:pt x="0" y="2338960"/>
                    <a:pt x="0" y="2332374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274726" cy="23919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1296076" y="2434410"/>
          <a:ext cx="15667272" cy="1798815"/>
        </p:xfrm>
        <a:graphic>
          <a:graphicData uri="http://schemas.openxmlformats.org/drawingml/2006/table">
            <a:tbl>
              <a:tblPr/>
              <a:tblGrid>
                <a:gridCol w="5222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2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22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98815"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spc="-349">
                          <a:solidFill>
                            <a:srgbClr val="000000"/>
                          </a:solidFill>
                          <a:latin typeface="Bank Gothic Medium"/>
                          <a:ea typeface="Bank Gothic Medium"/>
                          <a:cs typeface="Bank Gothic Medium"/>
                          <a:sym typeface="Bank Gothic Medium"/>
                        </a:rPr>
                        <a:t>後端開發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9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9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9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9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B5D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spc="-349">
                          <a:solidFill>
                            <a:srgbClr val="000000"/>
                          </a:solidFill>
                          <a:latin typeface="Bank Gothic Medium"/>
                          <a:ea typeface="Bank Gothic Medium"/>
                          <a:cs typeface="Bank Gothic Medium"/>
                          <a:sym typeface="Bank Gothic Medium"/>
                        </a:rPr>
                        <a:t>前端開發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9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9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9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9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B5D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spc="-349">
                          <a:solidFill>
                            <a:srgbClr val="000000"/>
                          </a:solidFill>
                          <a:latin typeface="Bank Gothic Medium"/>
                          <a:ea typeface="Bank Gothic Medium"/>
                          <a:cs typeface="Bank Gothic Medium"/>
                          <a:sym typeface="Bank Gothic Medium"/>
                        </a:rPr>
                        <a:t>專案文件</a:t>
                      </a:r>
                      <a:endParaRPr lang="en-US" sz="1100"/>
                    </a:p>
                    <a:p>
                      <a:pPr algn="ctr">
                        <a:lnSpc>
                          <a:spcPts val="4899"/>
                        </a:lnSpc>
                      </a:pPr>
                      <a:r>
                        <a:rPr lang="en-US" sz="3499" spc="-349">
                          <a:solidFill>
                            <a:srgbClr val="000000"/>
                          </a:solidFill>
                          <a:latin typeface="Bank Gothic Light"/>
                          <a:ea typeface="Bank Gothic Light"/>
                          <a:cs typeface="Bank Gothic Light"/>
                          <a:sym typeface="Bank Gothic Light"/>
                        </a:rPr>
                        <a:t>簡報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09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9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9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9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B5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1296076" y="4233225"/>
          <a:ext cx="15667272" cy="4498013"/>
        </p:xfrm>
        <a:graphic>
          <a:graphicData uri="http://schemas.openxmlformats.org/drawingml/2006/table">
            <a:tbl>
              <a:tblPr/>
              <a:tblGrid>
                <a:gridCol w="1305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5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5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56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56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560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5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0560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0560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30560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30560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30560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498013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9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9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9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9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9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9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9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9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9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9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9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9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9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9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9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9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9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9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9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9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9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9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9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9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9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9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9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9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9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9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9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9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9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9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9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9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extBox 10"/>
          <p:cNvSpPr txBox="1"/>
          <p:nvPr/>
        </p:nvSpPr>
        <p:spPr>
          <a:xfrm>
            <a:off x="3376780" y="1172042"/>
            <a:ext cx="11453915" cy="730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28"/>
              </a:lnSpc>
              <a:spcBef>
                <a:spcPct val="0"/>
              </a:spcBef>
            </a:pPr>
            <a:r>
              <a:rPr lang="en-US" sz="7200" spc="-655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團隊分工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6076" y="9544050"/>
            <a:ext cx="6821910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RESTAURANT RECOMMENDATION SYSTEM</a:t>
            </a:r>
          </a:p>
          <a:p>
            <a:pPr algn="l"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Bank Gothic Medium"/>
              <a:sym typeface="Bank Gothic Medium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421489" y="4473863"/>
            <a:ext cx="15364497" cy="1852225"/>
            <a:chOff x="0" y="0"/>
            <a:chExt cx="4306219" cy="5191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06219" cy="519125"/>
            </a:xfrm>
            <a:custGeom>
              <a:avLst/>
              <a:gdLst/>
              <a:ahLst/>
              <a:cxnLst/>
              <a:rect l="l" t="t" r="r" b="b"/>
              <a:pathLst>
                <a:path w="4306219" h="519125">
                  <a:moveTo>
                    <a:pt x="2519" y="0"/>
                  </a:moveTo>
                  <a:lnTo>
                    <a:pt x="4303700" y="0"/>
                  </a:lnTo>
                  <a:cubicBezTo>
                    <a:pt x="4304368" y="0"/>
                    <a:pt x="4305009" y="265"/>
                    <a:pt x="4305481" y="738"/>
                  </a:cubicBezTo>
                  <a:cubicBezTo>
                    <a:pt x="4305954" y="1210"/>
                    <a:pt x="4306219" y="1851"/>
                    <a:pt x="4306219" y="2519"/>
                  </a:cubicBezTo>
                  <a:lnTo>
                    <a:pt x="4306219" y="516605"/>
                  </a:lnTo>
                  <a:cubicBezTo>
                    <a:pt x="4306219" y="517273"/>
                    <a:pt x="4305954" y="517914"/>
                    <a:pt x="4305481" y="518387"/>
                  </a:cubicBezTo>
                  <a:cubicBezTo>
                    <a:pt x="4305009" y="518859"/>
                    <a:pt x="4304368" y="519125"/>
                    <a:pt x="4303700" y="519125"/>
                  </a:cubicBezTo>
                  <a:lnTo>
                    <a:pt x="2519" y="519125"/>
                  </a:lnTo>
                  <a:cubicBezTo>
                    <a:pt x="1851" y="519125"/>
                    <a:pt x="1210" y="518859"/>
                    <a:pt x="738" y="518387"/>
                  </a:cubicBezTo>
                  <a:cubicBezTo>
                    <a:pt x="265" y="517914"/>
                    <a:pt x="0" y="517273"/>
                    <a:pt x="0" y="516605"/>
                  </a:cubicBezTo>
                  <a:lnTo>
                    <a:pt x="0" y="2519"/>
                  </a:lnTo>
                  <a:cubicBezTo>
                    <a:pt x="0" y="1851"/>
                    <a:pt x="265" y="1210"/>
                    <a:pt x="738" y="738"/>
                  </a:cubicBezTo>
                  <a:cubicBezTo>
                    <a:pt x="1210" y="265"/>
                    <a:pt x="1851" y="0"/>
                    <a:pt x="2519" y="0"/>
                  </a:cubicBezTo>
                  <a:close/>
                </a:path>
              </a:pathLst>
            </a:custGeom>
            <a:solidFill>
              <a:srgbClr val="B2CFF6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4306219" cy="604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6859"/>
                </a:lnSpc>
                <a:spcBef>
                  <a:spcPct val="0"/>
                </a:spcBef>
              </a:pPr>
              <a:r>
                <a:rPr lang="en-US" sz="4899" b="1" spc="3180">
                  <a:solidFill>
                    <a:srgbClr val="09254B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M Sans Bold"/>
                  <a:sym typeface="DM Sans Bold"/>
                </a:rPr>
                <a:t>蘇惟鈞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103737" y="6911260"/>
            <a:ext cx="7722511" cy="1819977"/>
            <a:chOff x="0" y="0"/>
            <a:chExt cx="2164394" cy="5100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64394" cy="510086"/>
            </a:xfrm>
            <a:custGeom>
              <a:avLst/>
              <a:gdLst/>
              <a:ahLst/>
              <a:cxnLst/>
              <a:rect l="l" t="t" r="r" b="b"/>
              <a:pathLst>
                <a:path w="2164394" h="510086">
                  <a:moveTo>
                    <a:pt x="5013" y="0"/>
                  </a:moveTo>
                  <a:lnTo>
                    <a:pt x="2159382" y="0"/>
                  </a:lnTo>
                  <a:cubicBezTo>
                    <a:pt x="2162150" y="0"/>
                    <a:pt x="2164394" y="2244"/>
                    <a:pt x="2164394" y="5013"/>
                  </a:cubicBezTo>
                  <a:lnTo>
                    <a:pt x="2164394" y="505074"/>
                  </a:lnTo>
                  <a:cubicBezTo>
                    <a:pt x="2164394" y="506403"/>
                    <a:pt x="2163866" y="507678"/>
                    <a:pt x="2162926" y="508618"/>
                  </a:cubicBezTo>
                  <a:cubicBezTo>
                    <a:pt x="2161986" y="509558"/>
                    <a:pt x="2160711" y="510086"/>
                    <a:pt x="2159382" y="510086"/>
                  </a:cubicBezTo>
                  <a:lnTo>
                    <a:pt x="5013" y="510086"/>
                  </a:lnTo>
                  <a:cubicBezTo>
                    <a:pt x="3683" y="510086"/>
                    <a:pt x="2408" y="509558"/>
                    <a:pt x="1468" y="508618"/>
                  </a:cubicBezTo>
                  <a:cubicBezTo>
                    <a:pt x="528" y="507678"/>
                    <a:pt x="0" y="506403"/>
                    <a:pt x="0" y="505074"/>
                  </a:cubicBezTo>
                  <a:lnTo>
                    <a:pt x="0" y="5013"/>
                  </a:lnTo>
                  <a:cubicBezTo>
                    <a:pt x="0" y="3683"/>
                    <a:pt x="528" y="2408"/>
                    <a:pt x="1468" y="1468"/>
                  </a:cubicBezTo>
                  <a:cubicBezTo>
                    <a:pt x="2408" y="528"/>
                    <a:pt x="3683" y="0"/>
                    <a:pt x="5013" y="0"/>
                  </a:cubicBezTo>
                  <a:close/>
                </a:path>
              </a:pathLst>
            </a:custGeom>
            <a:solidFill>
              <a:srgbClr val="B2CFF6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2164394" cy="595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6859"/>
                </a:lnSpc>
                <a:spcBef>
                  <a:spcPct val="0"/>
                </a:spcBef>
              </a:pPr>
              <a:r>
                <a:rPr lang="en-US" sz="4899" b="1" spc="3180">
                  <a:solidFill>
                    <a:srgbClr val="09254B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DM Sans Bold"/>
                  <a:sym typeface="DM Sans Bold"/>
                </a:rPr>
                <a:t>哖芯瑜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5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2693469" y="5418181"/>
            <a:ext cx="5594531" cy="4868819"/>
          </a:xfrm>
          <a:custGeom>
            <a:avLst/>
            <a:gdLst/>
            <a:ahLst/>
            <a:cxnLst/>
            <a:rect l="l" t="t" r="r" b="b"/>
            <a:pathLst>
              <a:path w="5594531" h="4868819">
                <a:moveTo>
                  <a:pt x="0" y="0"/>
                </a:moveTo>
                <a:lnTo>
                  <a:pt x="5594531" y="0"/>
                </a:lnTo>
                <a:lnTo>
                  <a:pt x="5594531" y="4868819"/>
                </a:lnTo>
                <a:lnTo>
                  <a:pt x="0" y="48688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012" t="-57743"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H="1">
            <a:off x="0" y="5418181"/>
            <a:ext cx="5594531" cy="4868819"/>
          </a:xfrm>
          <a:custGeom>
            <a:avLst/>
            <a:gdLst/>
            <a:ahLst/>
            <a:cxnLst/>
            <a:rect l="l" t="t" r="r" b="b"/>
            <a:pathLst>
              <a:path w="5594531" h="4868819">
                <a:moveTo>
                  <a:pt x="5594531" y="0"/>
                </a:moveTo>
                <a:lnTo>
                  <a:pt x="0" y="0"/>
                </a:lnTo>
                <a:lnTo>
                  <a:pt x="0" y="4868819"/>
                </a:lnTo>
                <a:lnTo>
                  <a:pt x="5594531" y="4868819"/>
                </a:lnTo>
                <a:lnTo>
                  <a:pt x="5594531" y="0"/>
                </a:lnTo>
                <a:close/>
              </a:path>
            </a:pathLst>
          </a:custGeom>
          <a:blipFill>
            <a:blip r:embed="rId2"/>
            <a:stretch>
              <a:fillRect l="-48012" t="-57743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2571750"/>
            <a:ext cx="16230600" cy="6686550"/>
            <a:chOff x="0" y="0"/>
            <a:chExt cx="4274726" cy="17610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74726" cy="1761067"/>
            </a:xfrm>
            <a:custGeom>
              <a:avLst/>
              <a:gdLst/>
              <a:ahLst/>
              <a:cxnLst/>
              <a:rect l="l" t="t" r="r" b="b"/>
              <a:pathLst>
                <a:path w="4274726" h="1761067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1749142"/>
                  </a:lnTo>
                  <a:cubicBezTo>
                    <a:pt x="4274726" y="1755728"/>
                    <a:pt x="4269387" y="1761067"/>
                    <a:pt x="4262801" y="1761067"/>
                  </a:cubicBezTo>
                  <a:lnTo>
                    <a:pt x="11925" y="1761067"/>
                  </a:lnTo>
                  <a:cubicBezTo>
                    <a:pt x="5339" y="1761067"/>
                    <a:pt x="0" y="1755728"/>
                    <a:pt x="0" y="1749142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4274726" cy="18086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1504487" y="3406542"/>
            <a:ext cx="6837432" cy="5016966"/>
          </a:xfrm>
          <a:custGeom>
            <a:avLst/>
            <a:gdLst/>
            <a:ahLst/>
            <a:cxnLst/>
            <a:rect l="l" t="t" r="r" b="b"/>
            <a:pathLst>
              <a:path w="6837432" h="5016966">
                <a:moveTo>
                  <a:pt x="0" y="0"/>
                </a:moveTo>
                <a:lnTo>
                  <a:pt x="6837432" y="0"/>
                </a:lnTo>
                <a:lnTo>
                  <a:pt x="6837432" y="5016966"/>
                </a:lnTo>
                <a:lnTo>
                  <a:pt x="0" y="50169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1143000"/>
            <a:ext cx="16230600" cy="730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28"/>
              </a:lnSpc>
              <a:spcBef>
                <a:spcPct val="0"/>
              </a:spcBef>
            </a:pPr>
            <a:r>
              <a:rPr lang="en-US" sz="7200" spc="4435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參考資源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74575" y="3322259"/>
            <a:ext cx="8149609" cy="549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8730" lvl="1" indent="-369365" algn="l">
              <a:lnSpc>
                <a:spcPts val="4790"/>
              </a:lnSpc>
              <a:buFont typeface="Arial"/>
              <a:buChar char="•"/>
            </a:pPr>
            <a:r>
              <a:rPr lang="en-US" sz="342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NEXT.JS 15 官方文件</a:t>
            </a:r>
          </a:p>
          <a:p>
            <a:pPr marL="738730" lvl="1" indent="-369365" algn="l">
              <a:lnSpc>
                <a:spcPts val="4790"/>
              </a:lnSpc>
              <a:buFont typeface="Arial"/>
              <a:buChar char="•"/>
            </a:pPr>
            <a:r>
              <a:rPr lang="en-US" sz="342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FLASK 官方文件</a:t>
            </a:r>
          </a:p>
          <a:p>
            <a:pPr marL="738730" lvl="1" indent="-369365" algn="l">
              <a:lnSpc>
                <a:spcPts val="4790"/>
              </a:lnSpc>
              <a:buFont typeface="Arial"/>
              <a:buChar char="•"/>
            </a:pPr>
            <a:r>
              <a:rPr lang="en-US" sz="342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SQLALCHEMY ORM 官方文件</a:t>
            </a:r>
          </a:p>
          <a:p>
            <a:pPr marL="738730" lvl="1" indent="-369365" algn="l">
              <a:lnSpc>
                <a:spcPts val="4790"/>
              </a:lnSpc>
              <a:buFont typeface="Arial"/>
              <a:buChar char="•"/>
            </a:pPr>
            <a:r>
              <a:rPr lang="en-US" sz="342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SUPABASE 官方文件</a:t>
            </a:r>
          </a:p>
          <a:p>
            <a:pPr marL="738730" lvl="1" indent="-369365" algn="l">
              <a:lnSpc>
                <a:spcPts val="4790"/>
              </a:lnSpc>
              <a:buFont typeface="Arial"/>
              <a:buChar char="•"/>
            </a:pPr>
            <a:r>
              <a:rPr lang="en-US" sz="342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CLOUDFLARE R2 官方說明</a:t>
            </a:r>
          </a:p>
          <a:p>
            <a:pPr marL="738730" lvl="1" indent="-369365" algn="l">
              <a:lnSpc>
                <a:spcPts val="4790"/>
              </a:lnSpc>
              <a:buFont typeface="Arial"/>
              <a:buChar char="•"/>
            </a:pPr>
            <a:r>
              <a:rPr lang="en-US" sz="342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FLASK-JWT-EXTENDED 官方文件</a:t>
            </a:r>
          </a:p>
          <a:p>
            <a:pPr marL="738730" lvl="1" indent="-369365" algn="l">
              <a:lnSpc>
                <a:spcPts val="4790"/>
              </a:lnSpc>
              <a:buFont typeface="Arial"/>
              <a:buChar char="•"/>
            </a:pPr>
            <a:r>
              <a:rPr lang="en-US" sz="342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FRAMER-MOTION 官方指南</a:t>
            </a:r>
          </a:p>
          <a:p>
            <a:pPr marL="738730" lvl="1" indent="-369365" algn="l">
              <a:lnSpc>
                <a:spcPts val="4790"/>
              </a:lnSpc>
              <a:buFont typeface="Arial"/>
              <a:buChar char="•"/>
            </a:pPr>
            <a:r>
              <a:rPr lang="en-US" sz="342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SHADCN/UI 官方文件</a:t>
            </a:r>
          </a:p>
          <a:p>
            <a:pPr algn="l">
              <a:lnSpc>
                <a:spcPts val="4790"/>
              </a:lnSpc>
            </a:pPr>
            <a:endParaRPr lang="en-US" sz="3421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Bank Gothic Medium"/>
              <a:sym typeface="Bank Gothic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88426" y="9508867"/>
            <a:ext cx="7353998" cy="365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RESTAURANT RECOMMENDATION SYSTEM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5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2943662" y="-2743200"/>
            <a:ext cx="8872884" cy="8229600"/>
          </a:xfrm>
          <a:custGeom>
            <a:avLst/>
            <a:gdLst/>
            <a:ahLst/>
            <a:cxnLst/>
            <a:rect l="l" t="t" r="r" b="b"/>
            <a:pathLst>
              <a:path w="8872884" h="8229600">
                <a:moveTo>
                  <a:pt x="0" y="0"/>
                </a:moveTo>
                <a:lnTo>
                  <a:pt x="8872884" y="0"/>
                </a:lnTo>
                <a:lnTo>
                  <a:pt x="88728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3928287" y="2849604"/>
            <a:ext cx="8872884" cy="8229600"/>
          </a:xfrm>
          <a:custGeom>
            <a:avLst/>
            <a:gdLst/>
            <a:ahLst/>
            <a:cxnLst/>
            <a:rect l="l" t="t" r="r" b="b"/>
            <a:pathLst>
              <a:path w="8872884" h="8229600">
                <a:moveTo>
                  <a:pt x="0" y="0"/>
                </a:moveTo>
                <a:lnTo>
                  <a:pt x="8872884" y="0"/>
                </a:lnTo>
                <a:lnTo>
                  <a:pt x="88728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4527621" y="4468854"/>
            <a:ext cx="8594883" cy="8229600"/>
          </a:xfrm>
          <a:custGeom>
            <a:avLst/>
            <a:gdLst/>
            <a:ahLst/>
            <a:cxnLst/>
            <a:rect l="l" t="t" r="r" b="b"/>
            <a:pathLst>
              <a:path w="8594883" h="8229600">
                <a:moveTo>
                  <a:pt x="0" y="0"/>
                </a:moveTo>
                <a:lnTo>
                  <a:pt x="8594883" y="0"/>
                </a:lnTo>
                <a:lnTo>
                  <a:pt x="859488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14134873" y="-1563445"/>
            <a:ext cx="5414402" cy="5184290"/>
          </a:xfrm>
          <a:custGeom>
            <a:avLst/>
            <a:gdLst/>
            <a:ahLst/>
            <a:cxnLst/>
            <a:rect l="l" t="t" r="r" b="b"/>
            <a:pathLst>
              <a:path w="5414402" h="5184290">
                <a:moveTo>
                  <a:pt x="0" y="0"/>
                </a:moveTo>
                <a:lnTo>
                  <a:pt x="5414401" y="0"/>
                </a:lnTo>
                <a:lnTo>
                  <a:pt x="5414401" y="5184290"/>
                </a:lnTo>
                <a:lnTo>
                  <a:pt x="0" y="51842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037204" y="7475025"/>
            <a:ext cx="9954719" cy="1783275"/>
            <a:chOff x="0" y="0"/>
            <a:chExt cx="2643200" cy="47349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43200" cy="473499"/>
            </a:xfrm>
            <a:custGeom>
              <a:avLst/>
              <a:gdLst/>
              <a:ahLst/>
              <a:cxnLst/>
              <a:rect l="l" t="t" r="r" b="b"/>
              <a:pathLst>
                <a:path w="2643200" h="473499">
                  <a:moveTo>
                    <a:pt x="19443" y="0"/>
                  </a:moveTo>
                  <a:lnTo>
                    <a:pt x="2623758" y="0"/>
                  </a:lnTo>
                  <a:cubicBezTo>
                    <a:pt x="2628914" y="0"/>
                    <a:pt x="2633860" y="2048"/>
                    <a:pt x="2637506" y="5695"/>
                  </a:cubicBezTo>
                  <a:cubicBezTo>
                    <a:pt x="2641152" y="9341"/>
                    <a:pt x="2643200" y="14286"/>
                    <a:pt x="2643200" y="19443"/>
                  </a:cubicBezTo>
                  <a:lnTo>
                    <a:pt x="2643200" y="454057"/>
                  </a:lnTo>
                  <a:cubicBezTo>
                    <a:pt x="2643200" y="464795"/>
                    <a:pt x="2634496" y="473499"/>
                    <a:pt x="2623758" y="473499"/>
                  </a:cubicBezTo>
                  <a:lnTo>
                    <a:pt x="19443" y="473499"/>
                  </a:lnTo>
                  <a:cubicBezTo>
                    <a:pt x="14286" y="473499"/>
                    <a:pt x="9341" y="471451"/>
                    <a:pt x="5695" y="467805"/>
                  </a:cubicBezTo>
                  <a:cubicBezTo>
                    <a:pt x="2048" y="464159"/>
                    <a:pt x="0" y="459213"/>
                    <a:pt x="0" y="454057"/>
                  </a:cubicBezTo>
                  <a:lnTo>
                    <a:pt x="0" y="19443"/>
                  </a:lnTo>
                  <a:cubicBezTo>
                    <a:pt x="0" y="14286"/>
                    <a:pt x="2048" y="9341"/>
                    <a:pt x="5695" y="5695"/>
                  </a:cubicBezTo>
                  <a:cubicBezTo>
                    <a:pt x="9341" y="2048"/>
                    <a:pt x="14286" y="0"/>
                    <a:pt x="1944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643200" cy="5211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037204" y="5334963"/>
            <a:ext cx="9954719" cy="1783275"/>
            <a:chOff x="0" y="0"/>
            <a:chExt cx="2643200" cy="47349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43200" cy="473499"/>
            </a:xfrm>
            <a:custGeom>
              <a:avLst/>
              <a:gdLst/>
              <a:ahLst/>
              <a:cxnLst/>
              <a:rect l="l" t="t" r="r" b="b"/>
              <a:pathLst>
                <a:path w="2643200" h="473499">
                  <a:moveTo>
                    <a:pt x="19443" y="0"/>
                  </a:moveTo>
                  <a:lnTo>
                    <a:pt x="2623758" y="0"/>
                  </a:lnTo>
                  <a:cubicBezTo>
                    <a:pt x="2628914" y="0"/>
                    <a:pt x="2633860" y="2048"/>
                    <a:pt x="2637506" y="5695"/>
                  </a:cubicBezTo>
                  <a:cubicBezTo>
                    <a:pt x="2641152" y="9341"/>
                    <a:pt x="2643200" y="14286"/>
                    <a:pt x="2643200" y="19443"/>
                  </a:cubicBezTo>
                  <a:lnTo>
                    <a:pt x="2643200" y="454057"/>
                  </a:lnTo>
                  <a:cubicBezTo>
                    <a:pt x="2643200" y="464795"/>
                    <a:pt x="2634496" y="473499"/>
                    <a:pt x="2623758" y="473499"/>
                  </a:cubicBezTo>
                  <a:lnTo>
                    <a:pt x="19443" y="473499"/>
                  </a:lnTo>
                  <a:cubicBezTo>
                    <a:pt x="14286" y="473499"/>
                    <a:pt x="9341" y="471451"/>
                    <a:pt x="5695" y="467805"/>
                  </a:cubicBezTo>
                  <a:cubicBezTo>
                    <a:pt x="2048" y="464159"/>
                    <a:pt x="0" y="459213"/>
                    <a:pt x="0" y="454057"/>
                  </a:cubicBezTo>
                  <a:lnTo>
                    <a:pt x="0" y="19443"/>
                  </a:lnTo>
                  <a:cubicBezTo>
                    <a:pt x="0" y="14286"/>
                    <a:pt x="2048" y="9341"/>
                    <a:pt x="5695" y="5695"/>
                  </a:cubicBezTo>
                  <a:cubicBezTo>
                    <a:pt x="9341" y="2048"/>
                    <a:pt x="14286" y="0"/>
                    <a:pt x="1944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643200" cy="5211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037204" y="3199207"/>
            <a:ext cx="9954719" cy="1783275"/>
            <a:chOff x="0" y="0"/>
            <a:chExt cx="2643200" cy="47349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643200" cy="473499"/>
            </a:xfrm>
            <a:custGeom>
              <a:avLst/>
              <a:gdLst/>
              <a:ahLst/>
              <a:cxnLst/>
              <a:rect l="l" t="t" r="r" b="b"/>
              <a:pathLst>
                <a:path w="2643200" h="473499">
                  <a:moveTo>
                    <a:pt x="19443" y="0"/>
                  </a:moveTo>
                  <a:lnTo>
                    <a:pt x="2623758" y="0"/>
                  </a:lnTo>
                  <a:cubicBezTo>
                    <a:pt x="2628914" y="0"/>
                    <a:pt x="2633860" y="2048"/>
                    <a:pt x="2637506" y="5695"/>
                  </a:cubicBezTo>
                  <a:cubicBezTo>
                    <a:pt x="2641152" y="9341"/>
                    <a:pt x="2643200" y="14286"/>
                    <a:pt x="2643200" y="19443"/>
                  </a:cubicBezTo>
                  <a:lnTo>
                    <a:pt x="2643200" y="454057"/>
                  </a:lnTo>
                  <a:cubicBezTo>
                    <a:pt x="2643200" y="464795"/>
                    <a:pt x="2634496" y="473499"/>
                    <a:pt x="2623758" y="473499"/>
                  </a:cubicBezTo>
                  <a:lnTo>
                    <a:pt x="19443" y="473499"/>
                  </a:lnTo>
                  <a:cubicBezTo>
                    <a:pt x="14286" y="473499"/>
                    <a:pt x="9341" y="471451"/>
                    <a:pt x="5695" y="467805"/>
                  </a:cubicBezTo>
                  <a:cubicBezTo>
                    <a:pt x="2048" y="464159"/>
                    <a:pt x="0" y="459213"/>
                    <a:pt x="0" y="454057"/>
                  </a:cubicBezTo>
                  <a:lnTo>
                    <a:pt x="0" y="19443"/>
                  </a:lnTo>
                  <a:cubicBezTo>
                    <a:pt x="0" y="14286"/>
                    <a:pt x="2048" y="9341"/>
                    <a:pt x="5695" y="5695"/>
                  </a:cubicBezTo>
                  <a:cubicBezTo>
                    <a:pt x="9341" y="2048"/>
                    <a:pt x="14286" y="0"/>
                    <a:pt x="1944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643200" cy="5211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5" name="Freeform 15"/>
          <p:cNvSpPr/>
          <p:nvPr/>
        </p:nvSpPr>
        <p:spPr>
          <a:xfrm rot="-5400000">
            <a:off x="-2519171" y="6021991"/>
            <a:ext cx="7472928" cy="6931140"/>
          </a:xfrm>
          <a:custGeom>
            <a:avLst/>
            <a:gdLst/>
            <a:ahLst/>
            <a:cxnLst/>
            <a:rect l="l" t="t" r="r" b="b"/>
            <a:pathLst>
              <a:path w="7472928" h="6931140">
                <a:moveTo>
                  <a:pt x="0" y="0"/>
                </a:moveTo>
                <a:lnTo>
                  <a:pt x="7472928" y="0"/>
                </a:lnTo>
                <a:lnTo>
                  <a:pt x="7472928" y="6931140"/>
                </a:lnTo>
                <a:lnTo>
                  <a:pt x="0" y="6931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028700" y="17838"/>
            <a:ext cx="5180912" cy="10251324"/>
            <a:chOff x="0" y="0"/>
            <a:chExt cx="2620010" cy="5184140"/>
          </a:xfrm>
        </p:grpSpPr>
        <p:sp>
          <p:nvSpPr>
            <p:cNvPr id="17" name="Freeform 17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46073" t="-24241" r="-43519" b="-6279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6742407" y="1685925"/>
            <a:ext cx="9504994" cy="1513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62"/>
              </a:lnSpc>
              <a:spcBef>
                <a:spcPct val="0"/>
              </a:spcBef>
            </a:pPr>
            <a:r>
              <a:rPr lang="en-US" sz="7381" spc="-671" dirty="0" err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選擇困難</a:t>
            </a:r>
            <a:r>
              <a:rPr lang="en-US" sz="7381" u="none" strike="noStrike" spc="-67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 / </a:t>
            </a:r>
            <a:r>
              <a:rPr lang="en-US" sz="7381" u="none" strike="noStrike" spc="-671" dirty="0" err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決策效率低</a:t>
            </a:r>
            <a:endParaRPr lang="en-US" sz="7381" u="none" strike="noStrike" spc="-671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Bank Gothic Medium"/>
              <a:sym typeface="Bank Gothic Medium"/>
            </a:endParaRPr>
          </a:p>
          <a:p>
            <a:pPr marL="0" lvl="0" indent="0" algn="l">
              <a:lnSpc>
                <a:spcPts val="5462"/>
              </a:lnSpc>
              <a:spcBef>
                <a:spcPct val="0"/>
              </a:spcBef>
            </a:pPr>
            <a:endParaRPr lang="en-US" sz="7381" u="none" strike="noStrike" spc="-671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Bank Gothic Medium"/>
              <a:sym typeface="Bank Gothic Medium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607128" y="8085406"/>
            <a:ext cx="1452129" cy="731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69"/>
              </a:lnSpc>
            </a:pPr>
            <a:r>
              <a:rPr lang="en-US" sz="4264" spc="-426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03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607128" y="5884451"/>
            <a:ext cx="1452129" cy="731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69"/>
              </a:lnSpc>
            </a:pPr>
            <a:r>
              <a:rPr lang="en-US" sz="4264" spc="-426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02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607128" y="3737248"/>
            <a:ext cx="1452129" cy="731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69"/>
              </a:lnSpc>
            </a:pPr>
            <a:r>
              <a:rPr lang="en-US" sz="4264" spc="-426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01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014564" y="448181"/>
            <a:ext cx="5265339" cy="365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RESTAURANT RECOMMENDATION SYSTEM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03248" y="3481245"/>
            <a:ext cx="6142583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6"/>
              </a:lnSpc>
              <a:spcBef>
                <a:spcPct val="0"/>
              </a:spcBef>
            </a:pPr>
            <a:r>
              <a:rPr lang="en-US" sz="403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 Chinese"/>
                <a:sym typeface="Noto Sans T Chinese"/>
              </a:rPr>
              <a:t>Tinder 的滑動介面，</a:t>
            </a:r>
          </a:p>
          <a:p>
            <a:pPr algn="ctr">
              <a:lnSpc>
                <a:spcPts val="4836"/>
              </a:lnSpc>
              <a:spcBef>
                <a:spcPct val="0"/>
              </a:spcBef>
            </a:pPr>
            <a:r>
              <a:rPr lang="en-US" sz="403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 Chinese"/>
                <a:sym typeface="Noto Sans T Chinese"/>
              </a:rPr>
              <a:t>設計直覺的卡片式滑動互動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099044" y="5617001"/>
            <a:ext cx="435099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6"/>
              </a:lnSpc>
              <a:spcBef>
                <a:spcPct val="0"/>
              </a:spcBef>
            </a:pPr>
            <a:r>
              <a:rPr lang="en-US" sz="4030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 Chinese"/>
                <a:sym typeface="Noto Sans T Chinese"/>
              </a:rPr>
              <a:t>左滑代表「無感</a:t>
            </a:r>
            <a:r>
              <a:rPr lang="en-US" sz="403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 Chinese"/>
                <a:sym typeface="Noto Sans T Chinese"/>
              </a:rPr>
              <a:t>」</a:t>
            </a:r>
          </a:p>
          <a:p>
            <a:pPr algn="ctr">
              <a:lnSpc>
                <a:spcPts val="4836"/>
              </a:lnSpc>
              <a:spcBef>
                <a:spcPct val="0"/>
              </a:spcBef>
            </a:pPr>
            <a:r>
              <a:rPr lang="en-US" sz="4030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 Chinese"/>
                <a:sym typeface="Noto Sans T Chinese"/>
              </a:rPr>
              <a:t>右滑代表「喜歡</a:t>
            </a:r>
            <a:r>
              <a:rPr lang="en-US" sz="403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 Chinese"/>
                <a:sym typeface="Noto Sans T Chinese"/>
              </a:rPr>
              <a:t>」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897007" y="8108838"/>
            <a:ext cx="7282607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6"/>
              </a:lnSpc>
              <a:spcBef>
                <a:spcPct val="0"/>
              </a:spcBef>
            </a:pPr>
            <a:r>
              <a:rPr lang="en-US" sz="4030" b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 Chinese Bold"/>
                <a:sym typeface="Noto Sans T Chinese Bold"/>
              </a:rPr>
              <a:t>降低選擇的成本專注在單一選項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5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9599056" y="7347530"/>
            <a:ext cx="8280581" cy="7680238"/>
          </a:xfrm>
          <a:custGeom>
            <a:avLst/>
            <a:gdLst/>
            <a:ahLst/>
            <a:cxnLst/>
            <a:rect l="l" t="t" r="r" b="b"/>
            <a:pathLst>
              <a:path w="8280581" h="7680238">
                <a:moveTo>
                  <a:pt x="0" y="0"/>
                </a:moveTo>
                <a:lnTo>
                  <a:pt x="8280580" y="0"/>
                </a:lnTo>
                <a:lnTo>
                  <a:pt x="8280580" y="7680238"/>
                </a:lnTo>
                <a:lnTo>
                  <a:pt x="0" y="7680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809280" y="6084963"/>
            <a:ext cx="5403739" cy="5174080"/>
          </a:xfrm>
          <a:custGeom>
            <a:avLst/>
            <a:gdLst/>
            <a:ahLst/>
            <a:cxnLst/>
            <a:rect l="l" t="t" r="r" b="b"/>
            <a:pathLst>
              <a:path w="5403739" h="5174080">
                <a:moveTo>
                  <a:pt x="0" y="0"/>
                </a:moveTo>
                <a:lnTo>
                  <a:pt x="5403738" y="0"/>
                </a:lnTo>
                <a:lnTo>
                  <a:pt x="5403738" y="5174080"/>
                </a:lnTo>
                <a:lnTo>
                  <a:pt x="0" y="517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-4436442" y="-2259467"/>
            <a:ext cx="8872884" cy="8229600"/>
          </a:xfrm>
          <a:custGeom>
            <a:avLst/>
            <a:gdLst/>
            <a:ahLst/>
            <a:cxnLst/>
            <a:rect l="l" t="t" r="r" b="b"/>
            <a:pathLst>
              <a:path w="8872884" h="8229600">
                <a:moveTo>
                  <a:pt x="0" y="0"/>
                </a:moveTo>
                <a:lnTo>
                  <a:pt x="8872884" y="0"/>
                </a:lnTo>
                <a:lnTo>
                  <a:pt x="88728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3164008" y="-3268741"/>
            <a:ext cx="8594883" cy="8229600"/>
          </a:xfrm>
          <a:custGeom>
            <a:avLst/>
            <a:gdLst/>
            <a:ahLst/>
            <a:cxnLst/>
            <a:rect l="l" t="t" r="r" b="b"/>
            <a:pathLst>
              <a:path w="8594883" h="8229600">
                <a:moveTo>
                  <a:pt x="0" y="0"/>
                </a:moveTo>
                <a:lnTo>
                  <a:pt x="8594883" y="0"/>
                </a:lnTo>
                <a:lnTo>
                  <a:pt x="859488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-1560524" y="5143500"/>
            <a:ext cx="7096674" cy="6795066"/>
          </a:xfrm>
          <a:custGeom>
            <a:avLst/>
            <a:gdLst/>
            <a:ahLst/>
            <a:cxnLst/>
            <a:rect l="l" t="t" r="r" b="b"/>
            <a:pathLst>
              <a:path w="7096674" h="6795066">
                <a:moveTo>
                  <a:pt x="0" y="0"/>
                </a:moveTo>
                <a:lnTo>
                  <a:pt x="7096674" y="0"/>
                </a:lnTo>
                <a:lnTo>
                  <a:pt x="7096674" y="6795066"/>
                </a:lnTo>
                <a:lnTo>
                  <a:pt x="0" y="67950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8738431" y="7138866"/>
            <a:ext cx="9951397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2367855" y="4094252"/>
            <a:ext cx="13552290" cy="1990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229"/>
              </a:lnSpc>
            </a:pPr>
            <a:r>
              <a:rPr lang="en-US" sz="18899" spc="-1889">
                <a:solidFill>
                  <a:srgbClr val="FFFFFF"/>
                </a:solidFill>
                <a:latin typeface="Bank Gothic Light"/>
                <a:ea typeface="標楷體" panose="03000509000000000000" pitchFamily="65" charset="-120"/>
                <a:cs typeface="Bank Gothic Light"/>
                <a:sym typeface="Bank Gothic Light"/>
              </a:rPr>
              <a:t>THANK YOU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6633" y="8672003"/>
            <a:ext cx="18261367" cy="887723"/>
            <a:chOff x="0" y="0"/>
            <a:chExt cx="24348489" cy="118363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24348489" cy="1183630"/>
              <a:chOff x="0" y="0"/>
              <a:chExt cx="4809578" cy="233804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4809578" cy="233804"/>
              </a:xfrm>
              <a:custGeom>
                <a:avLst/>
                <a:gdLst/>
                <a:ahLst/>
                <a:cxnLst/>
                <a:rect l="l" t="t" r="r" b="b"/>
                <a:pathLst>
                  <a:path w="4809578" h="233804">
                    <a:moveTo>
                      <a:pt x="0" y="0"/>
                    </a:moveTo>
                    <a:lnTo>
                      <a:pt x="4809578" y="0"/>
                    </a:lnTo>
                    <a:lnTo>
                      <a:pt x="4809578" y="233804"/>
                    </a:lnTo>
                    <a:lnTo>
                      <a:pt x="0" y="233804"/>
                    </a:lnTo>
                    <a:close/>
                  </a:path>
                </a:pathLst>
              </a:custGeom>
              <a:solidFill>
                <a:srgbClr val="010101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4809578" cy="2814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696989" y="497826"/>
              <a:ext cx="22954512" cy="5619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3600" spc="-359">
                  <a:solidFill>
                    <a:srgbClr val="FFFFFF"/>
                  </a:solidFill>
                  <a:latin typeface="Bank Gothic Light"/>
                  <a:ea typeface="標楷體" panose="03000509000000000000" pitchFamily="65" charset="-120"/>
                  <a:cs typeface="Bank Gothic Light"/>
                  <a:sym typeface="Bank Gothic Light"/>
                </a:rPr>
                <a:t>RESTAURANT RECOMMENDATION SYSTEM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8988579" y="6558357"/>
            <a:ext cx="7214048" cy="481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i="1">
                <a:solidFill>
                  <a:srgbClr val="FFFFFF"/>
                </a:solidFill>
                <a:latin typeface="DM Sans Italics"/>
                <a:ea typeface="標楷體" panose="03000509000000000000" pitchFamily="65" charset="-120"/>
                <a:cs typeface="DM Sans Italics"/>
                <a:sym typeface="DM Sans Italics"/>
              </a:rPr>
              <a:t>職四訊二甲  第9組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5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2943662" y="-2743200"/>
            <a:ext cx="8872884" cy="8229600"/>
          </a:xfrm>
          <a:custGeom>
            <a:avLst/>
            <a:gdLst/>
            <a:ahLst/>
            <a:cxnLst/>
            <a:rect l="l" t="t" r="r" b="b"/>
            <a:pathLst>
              <a:path w="8872884" h="8229600">
                <a:moveTo>
                  <a:pt x="0" y="0"/>
                </a:moveTo>
                <a:lnTo>
                  <a:pt x="8872884" y="0"/>
                </a:lnTo>
                <a:lnTo>
                  <a:pt x="88728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3928287" y="2849604"/>
            <a:ext cx="8872884" cy="8229600"/>
          </a:xfrm>
          <a:custGeom>
            <a:avLst/>
            <a:gdLst/>
            <a:ahLst/>
            <a:cxnLst/>
            <a:rect l="l" t="t" r="r" b="b"/>
            <a:pathLst>
              <a:path w="8872884" h="8229600">
                <a:moveTo>
                  <a:pt x="0" y="0"/>
                </a:moveTo>
                <a:lnTo>
                  <a:pt x="8872884" y="0"/>
                </a:lnTo>
                <a:lnTo>
                  <a:pt x="88728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4527621" y="4468854"/>
            <a:ext cx="8594883" cy="8229600"/>
          </a:xfrm>
          <a:custGeom>
            <a:avLst/>
            <a:gdLst/>
            <a:ahLst/>
            <a:cxnLst/>
            <a:rect l="l" t="t" r="r" b="b"/>
            <a:pathLst>
              <a:path w="8594883" h="8229600">
                <a:moveTo>
                  <a:pt x="0" y="0"/>
                </a:moveTo>
                <a:lnTo>
                  <a:pt x="8594883" y="0"/>
                </a:lnTo>
                <a:lnTo>
                  <a:pt x="859488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14134873" y="-1563445"/>
            <a:ext cx="5414402" cy="5184290"/>
          </a:xfrm>
          <a:custGeom>
            <a:avLst/>
            <a:gdLst/>
            <a:ahLst/>
            <a:cxnLst/>
            <a:rect l="l" t="t" r="r" b="b"/>
            <a:pathLst>
              <a:path w="5414402" h="5184290">
                <a:moveTo>
                  <a:pt x="0" y="0"/>
                </a:moveTo>
                <a:lnTo>
                  <a:pt x="5414401" y="0"/>
                </a:lnTo>
                <a:lnTo>
                  <a:pt x="5414401" y="5184290"/>
                </a:lnTo>
                <a:lnTo>
                  <a:pt x="0" y="51842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037204" y="7475025"/>
            <a:ext cx="9954719" cy="1783275"/>
            <a:chOff x="0" y="0"/>
            <a:chExt cx="2643200" cy="47349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43200" cy="473499"/>
            </a:xfrm>
            <a:custGeom>
              <a:avLst/>
              <a:gdLst/>
              <a:ahLst/>
              <a:cxnLst/>
              <a:rect l="l" t="t" r="r" b="b"/>
              <a:pathLst>
                <a:path w="2643200" h="473499">
                  <a:moveTo>
                    <a:pt x="19443" y="0"/>
                  </a:moveTo>
                  <a:lnTo>
                    <a:pt x="2623758" y="0"/>
                  </a:lnTo>
                  <a:cubicBezTo>
                    <a:pt x="2628914" y="0"/>
                    <a:pt x="2633860" y="2048"/>
                    <a:pt x="2637506" y="5695"/>
                  </a:cubicBezTo>
                  <a:cubicBezTo>
                    <a:pt x="2641152" y="9341"/>
                    <a:pt x="2643200" y="14286"/>
                    <a:pt x="2643200" y="19443"/>
                  </a:cubicBezTo>
                  <a:lnTo>
                    <a:pt x="2643200" y="454057"/>
                  </a:lnTo>
                  <a:cubicBezTo>
                    <a:pt x="2643200" y="464795"/>
                    <a:pt x="2634496" y="473499"/>
                    <a:pt x="2623758" y="473499"/>
                  </a:cubicBezTo>
                  <a:lnTo>
                    <a:pt x="19443" y="473499"/>
                  </a:lnTo>
                  <a:cubicBezTo>
                    <a:pt x="14286" y="473499"/>
                    <a:pt x="9341" y="471451"/>
                    <a:pt x="5695" y="467805"/>
                  </a:cubicBezTo>
                  <a:cubicBezTo>
                    <a:pt x="2048" y="464159"/>
                    <a:pt x="0" y="459213"/>
                    <a:pt x="0" y="454057"/>
                  </a:cubicBezTo>
                  <a:lnTo>
                    <a:pt x="0" y="19443"/>
                  </a:lnTo>
                  <a:cubicBezTo>
                    <a:pt x="0" y="14286"/>
                    <a:pt x="2048" y="9341"/>
                    <a:pt x="5695" y="5695"/>
                  </a:cubicBezTo>
                  <a:cubicBezTo>
                    <a:pt x="9341" y="2048"/>
                    <a:pt x="14286" y="0"/>
                    <a:pt x="1944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643200" cy="5211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037204" y="5334963"/>
            <a:ext cx="9954719" cy="1783275"/>
            <a:chOff x="0" y="0"/>
            <a:chExt cx="2643200" cy="47349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43200" cy="473499"/>
            </a:xfrm>
            <a:custGeom>
              <a:avLst/>
              <a:gdLst/>
              <a:ahLst/>
              <a:cxnLst/>
              <a:rect l="l" t="t" r="r" b="b"/>
              <a:pathLst>
                <a:path w="2643200" h="473499">
                  <a:moveTo>
                    <a:pt x="19443" y="0"/>
                  </a:moveTo>
                  <a:lnTo>
                    <a:pt x="2623758" y="0"/>
                  </a:lnTo>
                  <a:cubicBezTo>
                    <a:pt x="2628914" y="0"/>
                    <a:pt x="2633860" y="2048"/>
                    <a:pt x="2637506" y="5695"/>
                  </a:cubicBezTo>
                  <a:cubicBezTo>
                    <a:pt x="2641152" y="9341"/>
                    <a:pt x="2643200" y="14286"/>
                    <a:pt x="2643200" y="19443"/>
                  </a:cubicBezTo>
                  <a:lnTo>
                    <a:pt x="2643200" y="454057"/>
                  </a:lnTo>
                  <a:cubicBezTo>
                    <a:pt x="2643200" y="464795"/>
                    <a:pt x="2634496" y="473499"/>
                    <a:pt x="2623758" y="473499"/>
                  </a:cubicBezTo>
                  <a:lnTo>
                    <a:pt x="19443" y="473499"/>
                  </a:lnTo>
                  <a:cubicBezTo>
                    <a:pt x="14286" y="473499"/>
                    <a:pt x="9341" y="471451"/>
                    <a:pt x="5695" y="467805"/>
                  </a:cubicBezTo>
                  <a:cubicBezTo>
                    <a:pt x="2048" y="464159"/>
                    <a:pt x="0" y="459213"/>
                    <a:pt x="0" y="454057"/>
                  </a:cubicBezTo>
                  <a:lnTo>
                    <a:pt x="0" y="19443"/>
                  </a:lnTo>
                  <a:cubicBezTo>
                    <a:pt x="0" y="14286"/>
                    <a:pt x="2048" y="9341"/>
                    <a:pt x="5695" y="5695"/>
                  </a:cubicBezTo>
                  <a:cubicBezTo>
                    <a:pt x="9341" y="2048"/>
                    <a:pt x="14286" y="0"/>
                    <a:pt x="1944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643200" cy="5211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037204" y="3199207"/>
            <a:ext cx="9954719" cy="1783275"/>
            <a:chOff x="0" y="0"/>
            <a:chExt cx="2643200" cy="47349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643200" cy="473499"/>
            </a:xfrm>
            <a:custGeom>
              <a:avLst/>
              <a:gdLst/>
              <a:ahLst/>
              <a:cxnLst/>
              <a:rect l="l" t="t" r="r" b="b"/>
              <a:pathLst>
                <a:path w="2643200" h="473499">
                  <a:moveTo>
                    <a:pt x="19443" y="0"/>
                  </a:moveTo>
                  <a:lnTo>
                    <a:pt x="2623758" y="0"/>
                  </a:lnTo>
                  <a:cubicBezTo>
                    <a:pt x="2628914" y="0"/>
                    <a:pt x="2633860" y="2048"/>
                    <a:pt x="2637506" y="5695"/>
                  </a:cubicBezTo>
                  <a:cubicBezTo>
                    <a:pt x="2641152" y="9341"/>
                    <a:pt x="2643200" y="14286"/>
                    <a:pt x="2643200" y="19443"/>
                  </a:cubicBezTo>
                  <a:lnTo>
                    <a:pt x="2643200" y="454057"/>
                  </a:lnTo>
                  <a:cubicBezTo>
                    <a:pt x="2643200" y="464795"/>
                    <a:pt x="2634496" y="473499"/>
                    <a:pt x="2623758" y="473499"/>
                  </a:cubicBezTo>
                  <a:lnTo>
                    <a:pt x="19443" y="473499"/>
                  </a:lnTo>
                  <a:cubicBezTo>
                    <a:pt x="14286" y="473499"/>
                    <a:pt x="9341" y="471451"/>
                    <a:pt x="5695" y="467805"/>
                  </a:cubicBezTo>
                  <a:cubicBezTo>
                    <a:pt x="2048" y="464159"/>
                    <a:pt x="0" y="459213"/>
                    <a:pt x="0" y="454057"/>
                  </a:cubicBezTo>
                  <a:lnTo>
                    <a:pt x="0" y="19443"/>
                  </a:lnTo>
                  <a:cubicBezTo>
                    <a:pt x="0" y="14286"/>
                    <a:pt x="2048" y="9341"/>
                    <a:pt x="5695" y="5695"/>
                  </a:cubicBezTo>
                  <a:cubicBezTo>
                    <a:pt x="9341" y="2048"/>
                    <a:pt x="14286" y="0"/>
                    <a:pt x="1944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643200" cy="5211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5" name="Freeform 15"/>
          <p:cNvSpPr/>
          <p:nvPr/>
        </p:nvSpPr>
        <p:spPr>
          <a:xfrm rot="-5400000">
            <a:off x="-2519171" y="6021991"/>
            <a:ext cx="7472928" cy="6931140"/>
          </a:xfrm>
          <a:custGeom>
            <a:avLst/>
            <a:gdLst/>
            <a:ahLst/>
            <a:cxnLst/>
            <a:rect l="l" t="t" r="r" b="b"/>
            <a:pathLst>
              <a:path w="7472928" h="6931140">
                <a:moveTo>
                  <a:pt x="0" y="0"/>
                </a:moveTo>
                <a:lnTo>
                  <a:pt x="7472928" y="0"/>
                </a:lnTo>
                <a:lnTo>
                  <a:pt x="7472928" y="6931140"/>
                </a:lnTo>
                <a:lnTo>
                  <a:pt x="0" y="6931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374469" y="433983"/>
            <a:ext cx="5180912" cy="10251324"/>
            <a:chOff x="0" y="0"/>
            <a:chExt cx="2620010" cy="5184140"/>
          </a:xfrm>
        </p:grpSpPr>
        <p:sp>
          <p:nvSpPr>
            <p:cNvPr id="17" name="Freeform 17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18" name="Freeform 18"/>
            <p:cNvSpPr/>
            <p:nvPr/>
          </p:nvSpPr>
          <p:spPr>
            <a:xfrm rot="-70516">
              <a:off x="137570" y="135571"/>
              <a:ext cx="2347409" cy="4918078"/>
            </a:xfrm>
            <a:custGeom>
              <a:avLst/>
              <a:gdLst/>
              <a:ahLst/>
              <a:cxnLst/>
              <a:rect l="l" t="t" r="r" b="b"/>
              <a:pathLst>
                <a:path w="2347409" h="4918078">
                  <a:moveTo>
                    <a:pt x="2138562" y="39933"/>
                  </a:moveTo>
                  <a:lnTo>
                    <a:pt x="1866839" y="34359"/>
                  </a:lnTo>
                  <a:lnTo>
                    <a:pt x="1865667" y="91497"/>
                  </a:lnTo>
                  <a:cubicBezTo>
                    <a:pt x="1864338" y="156253"/>
                    <a:pt x="1809915" y="208488"/>
                    <a:pt x="1745159" y="207159"/>
                  </a:cubicBezTo>
                  <a:lnTo>
                    <a:pt x="696360" y="185643"/>
                  </a:lnTo>
                  <a:cubicBezTo>
                    <a:pt x="631603" y="184314"/>
                    <a:pt x="579368" y="129891"/>
                    <a:pt x="580697" y="65135"/>
                  </a:cubicBezTo>
                  <a:lnTo>
                    <a:pt x="581869" y="7997"/>
                  </a:lnTo>
                  <a:lnTo>
                    <a:pt x="307607" y="2370"/>
                  </a:lnTo>
                  <a:cubicBezTo>
                    <a:pt x="192061" y="0"/>
                    <a:pt x="96173" y="92033"/>
                    <a:pt x="93803" y="207578"/>
                  </a:cubicBezTo>
                  <a:lnTo>
                    <a:pt x="2371" y="4664340"/>
                  </a:lnTo>
                  <a:cubicBezTo>
                    <a:pt x="0" y="4779886"/>
                    <a:pt x="92033" y="4875774"/>
                    <a:pt x="207579" y="4878144"/>
                  </a:cubicBezTo>
                  <a:lnTo>
                    <a:pt x="2038533" y="4915707"/>
                  </a:lnTo>
                  <a:cubicBezTo>
                    <a:pt x="2154079" y="4918078"/>
                    <a:pt x="2249967" y="4826045"/>
                    <a:pt x="2252337" y="4710499"/>
                  </a:cubicBezTo>
                  <a:lnTo>
                    <a:pt x="2343769" y="253737"/>
                  </a:lnTo>
                  <a:cubicBezTo>
                    <a:pt x="2347410" y="138217"/>
                    <a:pt x="2255377" y="42330"/>
                    <a:pt x="2138562" y="39933"/>
                  </a:cubicBezTo>
                  <a:close/>
                </a:path>
              </a:pathLst>
            </a:custGeom>
            <a:blipFill>
              <a:blip r:embed="rId4"/>
              <a:stretch>
                <a:fillRect l="-146629" t="-21253" r="-168992" b="-10709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6742407" y="1685925"/>
            <a:ext cx="9504994" cy="755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62"/>
              </a:lnSpc>
              <a:spcBef>
                <a:spcPct val="0"/>
              </a:spcBef>
            </a:pPr>
            <a:r>
              <a:rPr lang="en-US" sz="7381" spc="-67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資訊不透明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607128" y="8085406"/>
            <a:ext cx="1452129" cy="731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69"/>
              </a:lnSpc>
            </a:pPr>
            <a:r>
              <a:rPr lang="en-US" sz="4264" spc="-426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03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607128" y="5884451"/>
            <a:ext cx="1452129" cy="731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69"/>
              </a:lnSpc>
            </a:pPr>
            <a:r>
              <a:rPr lang="en-US" sz="4264" spc="-426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02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607128" y="3737248"/>
            <a:ext cx="1452129" cy="731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69"/>
              </a:lnSpc>
            </a:pPr>
            <a:r>
              <a:rPr lang="en-US" sz="4264" spc="-426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01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726584" y="641667"/>
            <a:ext cx="5265339" cy="365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RESTAURANT RECOMMENDATION SYSTEM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333192" y="3786018"/>
            <a:ext cx="8189470" cy="609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6"/>
              </a:lnSpc>
              <a:spcBef>
                <a:spcPct val="0"/>
              </a:spcBef>
            </a:pPr>
            <a:r>
              <a:rPr lang="en-US" sz="403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 Chinese"/>
                <a:sym typeface="Noto Sans T Chinese"/>
              </a:rPr>
              <a:t>建立由社群或開發者維護的線上平台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096681" y="5938241"/>
            <a:ext cx="8150720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30"/>
              </a:lnSpc>
              <a:spcBef>
                <a:spcPct val="0"/>
              </a:spcBef>
            </a:pPr>
            <a:r>
              <a:rPr lang="en-US" sz="3858" b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 Chinese Bold"/>
                <a:sym typeface="Noto Sans T Chinese Bold"/>
              </a:rPr>
              <a:t>即時更新菜單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348756" y="7813563"/>
            <a:ext cx="5851567" cy="1219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6"/>
              </a:lnSpc>
              <a:spcBef>
                <a:spcPct val="0"/>
              </a:spcBef>
            </a:pPr>
            <a:r>
              <a:rPr lang="en-US" sz="403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 Chinese"/>
                <a:sym typeface="Noto Sans T Chinese"/>
              </a:rPr>
              <a:t>提供高品質的實物照片，實現資訊的透明化。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5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46713" y="-258653"/>
            <a:ext cx="8594883" cy="8229600"/>
          </a:xfrm>
          <a:custGeom>
            <a:avLst/>
            <a:gdLst/>
            <a:ahLst/>
            <a:cxnLst/>
            <a:rect l="l" t="t" r="r" b="b"/>
            <a:pathLst>
              <a:path w="8594883" h="8229600">
                <a:moveTo>
                  <a:pt x="0" y="0"/>
                </a:moveTo>
                <a:lnTo>
                  <a:pt x="8594882" y="0"/>
                </a:lnTo>
                <a:lnTo>
                  <a:pt x="859488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693527" y="-1648106"/>
            <a:ext cx="7548481" cy="7001216"/>
          </a:xfrm>
          <a:custGeom>
            <a:avLst/>
            <a:gdLst/>
            <a:ahLst/>
            <a:cxnLst/>
            <a:rect l="l" t="t" r="r" b="b"/>
            <a:pathLst>
              <a:path w="7548481" h="7001216">
                <a:moveTo>
                  <a:pt x="0" y="0"/>
                </a:moveTo>
                <a:lnTo>
                  <a:pt x="7548481" y="0"/>
                </a:lnTo>
                <a:lnTo>
                  <a:pt x="7548481" y="7001216"/>
                </a:lnTo>
                <a:lnTo>
                  <a:pt x="0" y="70012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184014" y="476151"/>
            <a:ext cx="3597471" cy="3444579"/>
          </a:xfrm>
          <a:custGeom>
            <a:avLst/>
            <a:gdLst/>
            <a:ahLst/>
            <a:cxnLst/>
            <a:rect l="l" t="t" r="r" b="b"/>
            <a:pathLst>
              <a:path w="3597471" h="3444579">
                <a:moveTo>
                  <a:pt x="0" y="0"/>
                </a:moveTo>
                <a:lnTo>
                  <a:pt x="3597472" y="0"/>
                </a:lnTo>
                <a:lnTo>
                  <a:pt x="3597472" y="3444579"/>
                </a:lnTo>
                <a:lnTo>
                  <a:pt x="0" y="34445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05601" y="1671467"/>
            <a:ext cx="14768151" cy="89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11"/>
              </a:lnSpc>
              <a:spcBef>
                <a:spcPct val="0"/>
              </a:spcBef>
            </a:pPr>
            <a:r>
              <a:rPr lang="en-US" sz="8799" spc="-80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系統特色</a:t>
            </a:r>
          </a:p>
        </p:txBody>
      </p:sp>
      <p:sp>
        <p:nvSpPr>
          <p:cNvPr id="6" name="Freeform 6"/>
          <p:cNvSpPr/>
          <p:nvPr/>
        </p:nvSpPr>
        <p:spPr>
          <a:xfrm>
            <a:off x="-1946731" y="2842845"/>
            <a:ext cx="8872884" cy="8229600"/>
          </a:xfrm>
          <a:custGeom>
            <a:avLst/>
            <a:gdLst/>
            <a:ahLst/>
            <a:cxnLst/>
            <a:rect l="l" t="t" r="r" b="b"/>
            <a:pathLst>
              <a:path w="8872884" h="8229600">
                <a:moveTo>
                  <a:pt x="0" y="0"/>
                </a:moveTo>
                <a:lnTo>
                  <a:pt x="8872884" y="0"/>
                </a:lnTo>
                <a:lnTo>
                  <a:pt x="88728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67461" y="3519957"/>
            <a:ext cx="5368741" cy="5947954"/>
            <a:chOff x="0" y="0"/>
            <a:chExt cx="1413989" cy="156653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3989" cy="1566539"/>
            </a:xfrm>
            <a:custGeom>
              <a:avLst/>
              <a:gdLst/>
              <a:ahLst/>
              <a:cxnLst/>
              <a:rect l="l" t="t" r="r" b="b"/>
              <a:pathLst>
                <a:path w="1413989" h="1566539">
                  <a:moveTo>
                    <a:pt x="73544" y="0"/>
                  </a:moveTo>
                  <a:lnTo>
                    <a:pt x="1340446" y="0"/>
                  </a:lnTo>
                  <a:cubicBezTo>
                    <a:pt x="1359951" y="0"/>
                    <a:pt x="1378657" y="7748"/>
                    <a:pt x="1392449" y="21540"/>
                  </a:cubicBezTo>
                  <a:cubicBezTo>
                    <a:pt x="1406241" y="35333"/>
                    <a:pt x="1413989" y="54039"/>
                    <a:pt x="1413989" y="73544"/>
                  </a:cubicBezTo>
                  <a:lnTo>
                    <a:pt x="1413989" y="1492995"/>
                  </a:lnTo>
                  <a:cubicBezTo>
                    <a:pt x="1413989" y="1512500"/>
                    <a:pt x="1406241" y="1531207"/>
                    <a:pt x="1392449" y="1544999"/>
                  </a:cubicBezTo>
                  <a:cubicBezTo>
                    <a:pt x="1378657" y="1558791"/>
                    <a:pt x="1359951" y="1566539"/>
                    <a:pt x="1340446" y="1566539"/>
                  </a:cubicBezTo>
                  <a:lnTo>
                    <a:pt x="73544" y="1566539"/>
                  </a:lnTo>
                  <a:cubicBezTo>
                    <a:pt x="54039" y="1566539"/>
                    <a:pt x="35333" y="1558791"/>
                    <a:pt x="21540" y="1544999"/>
                  </a:cubicBezTo>
                  <a:cubicBezTo>
                    <a:pt x="7748" y="1531207"/>
                    <a:pt x="0" y="1512500"/>
                    <a:pt x="0" y="1492995"/>
                  </a:cubicBezTo>
                  <a:lnTo>
                    <a:pt x="0" y="73544"/>
                  </a:lnTo>
                  <a:cubicBezTo>
                    <a:pt x="0" y="54039"/>
                    <a:pt x="7748" y="35333"/>
                    <a:pt x="21540" y="21540"/>
                  </a:cubicBezTo>
                  <a:cubicBezTo>
                    <a:pt x="35333" y="7748"/>
                    <a:pt x="54039" y="0"/>
                    <a:pt x="735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413989" cy="16141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727236" y="3519957"/>
            <a:ext cx="5368741" cy="5947954"/>
            <a:chOff x="0" y="0"/>
            <a:chExt cx="1413989" cy="156653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13989" cy="1566539"/>
            </a:xfrm>
            <a:custGeom>
              <a:avLst/>
              <a:gdLst/>
              <a:ahLst/>
              <a:cxnLst/>
              <a:rect l="l" t="t" r="r" b="b"/>
              <a:pathLst>
                <a:path w="1413989" h="1566539">
                  <a:moveTo>
                    <a:pt x="73544" y="0"/>
                  </a:moveTo>
                  <a:lnTo>
                    <a:pt x="1340446" y="0"/>
                  </a:lnTo>
                  <a:cubicBezTo>
                    <a:pt x="1359951" y="0"/>
                    <a:pt x="1378657" y="7748"/>
                    <a:pt x="1392449" y="21540"/>
                  </a:cubicBezTo>
                  <a:cubicBezTo>
                    <a:pt x="1406241" y="35333"/>
                    <a:pt x="1413989" y="54039"/>
                    <a:pt x="1413989" y="73544"/>
                  </a:cubicBezTo>
                  <a:lnTo>
                    <a:pt x="1413989" y="1492995"/>
                  </a:lnTo>
                  <a:cubicBezTo>
                    <a:pt x="1413989" y="1512500"/>
                    <a:pt x="1406241" y="1531207"/>
                    <a:pt x="1392449" y="1544999"/>
                  </a:cubicBezTo>
                  <a:cubicBezTo>
                    <a:pt x="1378657" y="1558791"/>
                    <a:pt x="1359951" y="1566539"/>
                    <a:pt x="1340446" y="1566539"/>
                  </a:cubicBezTo>
                  <a:lnTo>
                    <a:pt x="73544" y="1566539"/>
                  </a:lnTo>
                  <a:cubicBezTo>
                    <a:pt x="54039" y="1566539"/>
                    <a:pt x="35333" y="1558791"/>
                    <a:pt x="21540" y="1544999"/>
                  </a:cubicBezTo>
                  <a:cubicBezTo>
                    <a:pt x="7748" y="1531207"/>
                    <a:pt x="0" y="1512500"/>
                    <a:pt x="0" y="1492995"/>
                  </a:cubicBezTo>
                  <a:lnTo>
                    <a:pt x="0" y="73544"/>
                  </a:lnTo>
                  <a:cubicBezTo>
                    <a:pt x="0" y="54039"/>
                    <a:pt x="7748" y="35333"/>
                    <a:pt x="21540" y="21540"/>
                  </a:cubicBezTo>
                  <a:cubicBezTo>
                    <a:pt x="35333" y="7748"/>
                    <a:pt x="54039" y="0"/>
                    <a:pt x="735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413989" cy="16141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587010" y="3519957"/>
            <a:ext cx="5331271" cy="5947954"/>
            <a:chOff x="0" y="0"/>
            <a:chExt cx="1404121" cy="156653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04121" cy="1566539"/>
            </a:xfrm>
            <a:custGeom>
              <a:avLst/>
              <a:gdLst/>
              <a:ahLst/>
              <a:cxnLst/>
              <a:rect l="l" t="t" r="r" b="b"/>
              <a:pathLst>
                <a:path w="1404121" h="1566539">
                  <a:moveTo>
                    <a:pt x="36304" y="0"/>
                  </a:moveTo>
                  <a:lnTo>
                    <a:pt x="1367816" y="0"/>
                  </a:lnTo>
                  <a:cubicBezTo>
                    <a:pt x="1387867" y="0"/>
                    <a:pt x="1404121" y="16254"/>
                    <a:pt x="1404121" y="36304"/>
                  </a:cubicBezTo>
                  <a:lnTo>
                    <a:pt x="1404121" y="1530235"/>
                  </a:lnTo>
                  <a:cubicBezTo>
                    <a:pt x="1404121" y="1550285"/>
                    <a:pt x="1387867" y="1566539"/>
                    <a:pt x="1367816" y="1566539"/>
                  </a:cubicBezTo>
                  <a:lnTo>
                    <a:pt x="36304" y="1566539"/>
                  </a:lnTo>
                  <a:cubicBezTo>
                    <a:pt x="16254" y="1566539"/>
                    <a:pt x="0" y="1550285"/>
                    <a:pt x="0" y="1530235"/>
                  </a:cubicBezTo>
                  <a:lnTo>
                    <a:pt x="0" y="36304"/>
                  </a:lnTo>
                  <a:cubicBezTo>
                    <a:pt x="0" y="16254"/>
                    <a:pt x="16254" y="0"/>
                    <a:pt x="363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404121" cy="16141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823233" y="4188442"/>
            <a:ext cx="4959543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M Sans"/>
                <a:sym typeface="DM Sans"/>
              </a:rPr>
              <a:t>登入驗證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58737" y="4226225"/>
            <a:ext cx="4959543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M Sans Bold"/>
                <a:sym typeface="DM Sans Bold"/>
              </a:rPr>
              <a:t>雲端圖片直傳架構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823233" y="5549782"/>
            <a:ext cx="5272744" cy="2644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M Sans"/>
                <a:sym typeface="DM Sans"/>
              </a:rPr>
              <a:t>把短效 Access Token 拿來每次請求驗證，長效 Refresh Token 鎖進 HttpOnly Cookie 再加 CSRF 權杖雙重檢查，既方便換票又同時擋住 XSS 和 CSRF 攻擊。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757833" y="5638860"/>
            <a:ext cx="4989625" cy="2256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2999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M Sans"/>
                <a:sym typeface="DM Sans"/>
              </a:rPr>
              <a:t>透過 Cloudflare R2 的一次性簽章網址，使用者自己把圖片直傳雲端，後端幾乎不碰檔案，大幅省流量與算力。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726584" y="641667"/>
            <a:ext cx="5265339" cy="365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RESTAURANT RECOMMENDATION SYSTEM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96123" y="4315008"/>
            <a:ext cx="4959543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M Sans"/>
                <a:sym typeface="DM Sans"/>
              </a:rPr>
              <a:t>用戶密碼加密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05601" y="5471700"/>
            <a:ext cx="4650065" cy="2897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使用者註冊時，系統會先將密碼以不可逆的雜湊加密後才寫入資料庫，因此連開發者也無法得知原始密碼，確保隱私安全。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5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46713" y="-258653"/>
            <a:ext cx="8594883" cy="8229600"/>
          </a:xfrm>
          <a:custGeom>
            <a:avLst/>
            <a:gdLst/>
            <a:ahLst/>
            <a:cxnLst/>
            <a:rect l="l" t="t" r="r" b="b"/>
            <a:pathLst>
              <a:path w="8594883" h="8229600">
                <a:moveTo>
                  <a:pt x="0" y="0"/>
                </a:moveTo>
                <a:lnTo>
                  <a:pt x="8594882" y="0"/>
                </a:lnTo>
                <a:lnTo>
                  <a:pt x="859488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693527" y="-1648106"/>
            <a:ext cx="7548481" cy="7001216"/>
          </a:xfrm>
          <a:custGeom>
            <a:avLst/>
            <a:gdLst/>
            <a:ahLst/>
            <a:cxnLst/>
            <a:rect l="l" t="t" r="r" b="b"/>
            <a:pathLst>
              <a:path w="7548481" h="7001216">
                <a:moveTo>
                  <a:pt x="0" y="0"/>
                </a:moveTo>
                <a:lnTo>
                  <a:pt x="7548481" y="0"/>
                </a:lnTo>
                <a:lnTo>
                  <a:pt x="7548481" y="7001216"/>
                </a:lnTo>
                <a:lnTo>
                  <a:pt x="0" y="70012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184014" y="476151"/>
            <a:ext cx="3597471" cy="3444579"/>
          </a:xfrm>
          <a:custGeom>
            <a:avLst/>
            <a:gdLst/>
            <a:ahLst/>
            <a:cxnLst/>
            <a:rect l="l" t="t" r="r" b="b"/>
            <a:pathLst>
              <a:path w="3597471" h="3444579">
                <a:moveTo>
                  <a:pt x="0" y="0"/>
                </a:moveTo>
                <a:lnTo>
                  <a:pt x="3597472" y="0"/>
                </a:lnTo>
                <a:lnTo>
                  <a:pt x="3597472" y="3444579"/>
                </a:lnTo>
                <a:lnTo>
                  <a:pt x="0" y="34445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96076" y="1671467"/>
            <a:ext cx="14768151" cy="89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11"/>
              </a:lnSpc>
              <a:spcBef>
                <a:spcPct val="0"/>
              </a:spcBef>
            </a:pPr>
            <a:r>
              <a:rPr lang="en-US" sz="8799" spc="-800" dirty="0" err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系統特色</a:t>
            </a:r>
            <a:endParaRPr lang="en-US" sz="8799" spc="-8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Bank Gothic Medium"/>
              <a:sym typeface="Bank Gothic Medium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1946731" y="2842845"/>
            <a:ext cx="8872884" cy="8229600"/>
          </a:xfrm>
          <a:custGeom>
            <a:avLst/>
            <a:gdLst/>
            <a:ahLst/>
            <a:cxnLst/>
            <a:rect l="l" t="t" r="r" b="b"/>
            <a:pathLst>
              <a:path w="8872884" h="8229600">
                <a:moveTo>
                  <a:pt x="0" y="0"/>
                </a:moveTo>
                <a:lnTo>
                  <a:pt x="8872884" y="0"/>
                </a:lnTo>
                <a:lnTo>
                  <a:pt x="88728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67461" y="3519957"/>
            <a:ext cx="5368741" cy="5947954"/>
            <a:chOff x="0" y="0"/>
            <a:chExt cx="1413989" cy="156653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3989" cy="1566539"/>
            </a:xfrm>
            <a:custGeom>
              <a:avLst/>
              <a:gdLst/>
              <a:ahLst/>
              <a:cxnLst/>
              <a:rect l="l" t="t" r="r" b="b"/>
              <a:pathLst>
                <a:path w="1413989" h="1566539">
                  <a:moveTo>
                    <a:pt x="73544" y="0"/>
                  </a:moveTo>
                  <a:lnTo>
                    <a:pt x="1340446" y="0"/>
                  </a:lnTo>
                  <a:cubicBezTo>
                    <a:pt x="1359951" y="0"/>
                    <a:pt x="1378657" y="7748"/>
                    <a:pt x="1392449" y="21540"/>
                  </a:cubicBezTo>
                  <a:cubicBezTo>
                    <a:pt x="1406241" y="35333"/>
                    <a:pt x="1413989" y="54039"/>
                    <a:pt x="1413989" y="73544"/>
                  </a:cubicBezTo>
                  <a:lnTo>
                    <a:pt x="1413989" y="1492995"/>
                  </a:lnTo>
                  <a:cubicBezTo>
                    <a:pt x="1413989" y="1512500"/>
                    <a:pt x="1406241" y="1531207"/>
                    <a:pt x="1392449" y="1544999"/>
                  </a:cubicBezTo>
                  <a:cubicBezTo>
                    <a:pt x="1378657" y="1558791"/>
                    <a:pt x="1359951" y="1566539"/>
                    <a:pt x="1340446" y="1566539"/>
                  </a:cubicBezTo>
                  <a:lnTo>
                    <a:pt x="73544" y="1566539"/>
                  </a:lnTo>
                  <a:cubicBezTo>
                    <a:pt x="54039" y="1566539"/>
                    <a:pt x="35333" y="1558791"/>
                    <a:pt x="21540" y="1544999"/>
                  </a:cubicBezTo>
                  <a:cubicBezTo>
                    <a:pt x="7748" y="1531207"/>
                    <a:pt x="0" y="1512500"/>
                    <a:pt x="0" y="1492995"/>
                  </a:cubicBezTo>
                  <a:lnTo>
                    <a:pt x="0" y="73544"/>
                  </a:lnTo>
                  <a:cubicBezTo>
                    <a:pt x="0" y="54039"/>
                    <a:pt x="7748" y="35333"/>
                    <a:pt x="21540" y="21540"/>
                  </a:cubicBezTo>
                  <a:cubicBezTo>
                    <a:pt x="35333" y="7748"/>
                    <a:pt x="54039" y="0"/>
                    <a:pt x="735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413989" cy="16141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727236" y="3519957"/>
            <a:ext cx="5368741" cy="5947954"/>
            <a:chOff x="0" y="0"/>
            <a:chExt cx="1413989" cy="156653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13989" cy="1566539"/>
            </a:xfrm>
            <a:custGeom>
              <a:avLst/>
              <a:gdLst/>
              <a:ahLst/>
              <a:cxnLst/>
              <a:rect l="l" t="t" r="r" b="b"/>
              <a:pathLst>
                <a:path w="1413989" h="1566539">
                  <a:moveTo>
                    <a:pt x="73544" y="0"/>
                  </a:moveTo>
                  <a:lnTo>
                    <a:pt x="1340446" y="0"/>
                  </a:lnTo>
                  <a:cubicBezTo>
                    <a:pt x="1359951" y="0"/>
                    <a:pt x="1378657" y="7748"/>
                    <a:pt x="1392449" y="21540"/>
                  </a:cubicBezTo>
                  <a:cubicBezTo>
                    <a:pt x="1406241" y="35333"/>
                    <a:pt x="1413989" y="54039"/>
                    <a:pt x="1413989" y="73544"/>
                  </a:cubicBezTo>
                  <a:lnTo>
                    <a:pt x="1413989" y="1492995"/>
                  </a:lnTo>
                  <a:cubicBezTo>
                    <a:pt x="1413989" y="1512500"/>
                    <a:pt x="1406241" y="1531207"/>
                    <a:pt x="1392449" y="1544999"/>
                  </a:cubicBezTo>
                  <a:cubicBezTo>
                    <a:pt x="1378657" y="1558791"/>
                    <a:pt x="1359951" y="1566539"/>
                    <a:pt x="1340446" y="1566539"/>
                  </a:cubicBezTo>
                  <a:lnTo>
                    <a:pt x="73544" y="1566539"/>
                  </a:lnTo>
                  <a:cubicBezTo>
                    <a:pt x="54039" y="1566539"/>
                    <a:pt x="35333" y="1558791"/>
                    <a:pt x="21540" y="1544999"/>
                  </a:cubicBezTo>
                  <a:cubicBezTo>
                    <a:pt x="7748" y="1531207"/>
                    <a:pt x="0" y="1512500"/>
                    <a:pt x="0" y="1492995"/>
                  </a:cubicBezTo>
                  <a:lnTo>
                    <a:pt x="0" y="73544"/>
                  </a:lnTo>
                  <a:cubicBezTo>
                    <a:pt x="0" y="54039"/>
                    <a:pt x="7748" y="35333"/>
                    <a:pt x="21540" y="21540"/>
                  </a:cubicBezTo>
                  <a:cubicBezTo>
                    <a:pt x="35333" y="7748"/>
                    <a:pt x="54039" y="0"/>
                    <a:pt x="735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413989" cy="16141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587010" y="3519957"/>
            <a:ext cx="5331271" cy="5947954"/>
            <a:chOff x="0" y="0"/>
            <a:chExt cx="1404121" cy="156653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04121" cy="1566539"/>
            </a:xfrm>
            <a:custGeom>
              <a:avLst/>
              <a:gdLst/>
              <a:ahLst/>
              <a:cxnLst/>
              <a:rect l="l" t="t" r="r" b="b"/>
              <a:pathLst>
                <a:path w="1404121" h="1566539">
                  <a:moveTo>
                    <a:pt x="36304" y="0"/>
                  </a:moveTo>
                  <a:lnTo>
                    <a:pt x="1367816" y="0"/>
                  </a:lnTo>
                  <a:cubicBezTo>
                    <a:pt x="1387867" y="0"/>
                    <a:pt x="1404121" y="16254"/>
                    <a:pt x="1404121" y="36304"/>
                  </a:cubicBezTo>
                  <a:lnTo>
                    <a:pt x="1404121" y="1530235"/>
                  </a:lnTo>
                  <a:cubicBezTo>
                    <a:pt x="1404121" y="1550285"/>
                    <a:pt x="1387867" y="1566539"/>
                    <a:pt x="1367816" y="1566539"/>
                  </a:cubicBezTo>
                  <a:lnTo>
                    <a:pt x="36304" y="1566539"/>
                  </a:lnTo>
                  <a:cubicBezTo>
                    <a:pt x="16254" y="1566539"/>
                    <a:pt x="0" y="1550285"/>
                    <a:pt x="0" y="1530235"/>
                  </a:cubicBezTo>
                  <a:lnTo>
                    <a:pt x="0" y="36304"/>
                  </a:lnTo>
                  <a:cubicBezTo>
                    <a:pt x="0" y="16254"/>
                    <a:pt x="16254" y="0"/>
                    <a:pt x="363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404121" cy="16141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72367" y="3941110"/>
            <a:ext cx="4959543" cy="1216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9"/>
              </a:lnSpc>
              <a:spcBef>
                <a:spcPct val="0"/>
              </a:spcBef>
            </a:pPr>
            <a:r>
              <a:rPr lang="en-US" sz="3499" b="1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M Sans"/>
                <a:sym typeface="DM Sans"/>
              </a:rPr>
              <a:t>雲端資料庫</a:t>
            </a:r>
            <a:endParaRPr lang="en-US" sz="3499" b="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DM Sans"/>
              <a:sym typeface="DM Sans"/>
            </a:endParaRPr>
          </a:p>
          <a:p>
            <a:pPr marL="0" lvl="0" indent="0" algn="ctr">
              <a:lnSpc>
                <a:spcPts val="4899"/>
              </a:lnSpc>
              <a:spcBef>
                <a:spcPct val="0"/>
              </a:spcBef>
            </a:pPr>
            <a:endParaRPr lang="en-US" sz="3499" b="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DM Sans"/>
              <a:sym typeface="DM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891932" y="3941110"/>
            <a:ext cx="4959543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M Sans Bold"/>
                <a:sym typeface="DM Sans Bold"/>
              </a:rPr>
              <a:t>一致性的前端體驗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844581" y="3941110"/>
            <a:ext cx="495954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M Sans Bold"/>
                <a:sym typeface="DM Sans Bold"/>
              </a:rPr>
              <a:t>前後端採完全分離架構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83051" y="4857750"/>
            <a:ext cx="4948859" cy="4055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39"/>
              </a:lnSpc>
            </a:pPr>
            <a:r>
              <a:rPr lang="en-US" sz="2999" spc="-32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M Sans"/>
                <a:sym typeface="DM Sans"/>
              </a:rPr>
              <a:t>輕量 Flask 3搭配 SQLAlchemy 2.0 的非同步 ORM，整合Supabase 的 PostgreSQL，確保資料處理的穩定性與可擴展性。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182442" y="4905375"/>
            <a:ext cx="4378523" cy="3278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5"/>
              </a:lnSpc>
            </a:pPr>
            <a:r>
              <a:rPr lang="en-US" sz="3399" spc="44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M Sans"/>
                <a:sym typeface="DM Sans"/>
              </a:rPr>
              <a:t>使用 shadcn/ui 和 Tailwind CSS，構建可擴展、風格統一的前端介面。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035593" y="5164396"/>
            <a:ext cx="4577519" cy="3864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9"/>
              </a:lnSpc>
            </a:pPr>
            <a:r>
              <a:rPr lang="en-US" sz="3399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M Sans"/>
                <a:sym typeface="DM Sans"/>
              </a:rPr>
              <a:t>前端使用 Next.js，後端採 Flask。兩端相互獨立、無同源限制，各自負責其服務職責，為日後功能擴充與水平擴展保留最大彈性。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726584" y="641667"/>
            <a:ext cx="5265339" cy="365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RESTAURANT RECOMMENDATION SYSTEM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5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202" y="0"/>
            <a:ext cx="5594531" cy="4868819"/>
          </a:xfrm>
          <a:custGeom>
            <a:avLst/>
            <a:gdLst/>
            <a:ahLst/>
            <a:cxnLst/>
            <a:rect l="l" t="t" r="r" b="b"/>
            <a:pathLst>
              <a:path w="5594531" h="4868819">
                <a:moveTo>
                  <a:pt x="0" y="0"/>
                </a:moveTo>
                <a:lnTo>
                  <a:pt x="5594531" y="0"/>
                </a:lnTo>
                <a:lnTo>
                  <a:pt x="5594531" y="4868819"/>
                </a:lnTo>
                <a:lnTo>
                  <a:pt x="0" y="48688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012" t="-57743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2727672" y="0"/>
            <a:ext cx="5594531" cy="4868819"/>
          </a:xfrm>
          <a:custGeom>
            <a:avLst/>
            <a:gdLst/>
            <a:ahLst/>
            <a:cxnLst/>
            <a:rect l="l" t="t" r="r" b="b"/>
            <a:pathLst>
              <a:path w="5594531" h="4868819">
                <a:moveTo>
                  <a:pt x="5594530" y="0"/>
                </a:moveTo>
                <a:lnTo>
                  <a:pt x="0" y="0"/>
                </a:lnTo>
                <a:lnTo>
                  <a:pt x="0" y="4868819"/>
                </a:lnTo>
                <a:lnTo>
                  <a:pt x="5594530" y="4868819"/>
                </a:lnTo>
                <a:lnTo>
                  <a:pt x="5594530" y="0"/>
                </a:lnTo>
                <a:close/>
              </a:path>
            </a:pathLst>
          </a:custGeom>
          <a:blipFill>
            <a:blip r:embed="rId2"/>
            <a:stretch>
              <a:fillRect l="-48012" t="-57743"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6208369" y="7476133"/>
            <a:ext cx="5871262" cy="5621734"/>
          </a:xfrm>
          <a:custGeom>
            <a:avLst/>
            <a:gdLst/>
            <a:ahLst/>
            <a:cxnLst/>
            <a:rect l="l" t="t" r="r" b="b"/>
            <a:pathLst>
              <a:path w="5871262" h="5621734">
                <a:moveTo>
                  <a:pt x="0" y="0"/>
                </a:moveTo>
                <a:lnTo>
                  <a:pt x="5871262" y="0"/>
                </a:lnTo>
                <a:lnTo>
                  <a:pt x="5871262" y="5621734"/>
                </a:lnTo>
                <a:lnTo>
                  <a:pt x="0" y="56217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-36556"/>
            <a:ext cx="16230600" cy="9810750"/>
            <a:chOff x="0" y="0"/>
            <a:chExt cx="4274726" cy="25839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2583901"/>
            </a:xfrm>
            <a:custGeom>
              <a:avLst/>
              <a:gdLst/>
              <a:ahLst/>
              <a:cxnLst/>
              <a:rect l="l" t="t" r="r" b="b"/>
              <a:pathLst>
                <a:path w="4274726" h="2583901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571976"/>
                  </a:lnTo>
                  <a:cubicBezTo>
                    <a:pt x="4274726" y="2578562"/>
                    <a:pt x="4269387" y="2583901"/>
                    <a:pt x="4262801" y="2583901"/>
                  </a:cubicBezTo>
                  <a:lnTo>
                    <a:pt x="11925" y="2583901"/>
                  </a:lnTo>
                  <a:cubicBezTo>
                    <a:pt x="5339" y="2583901"/>
                    <a:pt x="0" y="2578562"/>
                    <a:pt x="0" y="2571976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274726" cy="26315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614308" y="4527943"/>
            <a:ext cx="6713517" cy="2377221"/>
            <a:chOff x="0" y="0"/>
            <a:chExt cx="8951356" cy="3169629"/>
          </a:xfrm>
        </p:grpSpPr>
        <p:sp>
          <p:nvSpPr>
            <p:cNvPr id="9" name="Freeform 9"/>
            <p:cNvSpPr/>
            <p:nvPr/>
          </p:nvSpPr>
          <p:spPr>
            <a:xfrm>
              <a:off x="448656" y="512804"/>
              <a:ext cx="4329908" cy="1195384"/>
            </a:xfrm>
            <a:custGeom>
              <a:avLst/>
              <a:gdLst/>
              <a:ahLst/>
              <a:cxnLst/>
              <a:rect l="l" t="t" r="r" b="b"/>
              <a:pathLst>
                <a:path w="4329908" h="1195384">
                  <a:moveTo>
                    <a:pt x="0" y="0"/>
                  </a:moveTo>
                  <a:lnTo>
                    <a:pt x="4329908" y="0"/>
                  </a:lnTo>
                  <a:lnTo>
                    <a:pt x="4329908" y="1195385"/>
                  </a:lnTo>
                  <a:lnTo>
                    <a:pt x="0" y="11953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470" b="-2470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5885295" y="512804"/>
              <a:ext cx="2099689" cy="1220006"/>
            </a:xfrm>
            <a:custGeom>
              <a:avLst/>
              <a:gdLst/>
              <a:ahLst/>
              <a:cxnLst/>
              <a:rect l="l" t="t" r="r" b="b"/>
              <a:pathLst>
                <a:path w="2099689" h="1220006">
                  <a:moveTo>
                    <a:pt x="0" y="0"/>
                  </a:moveTo>
                  <a:lnTo>
                    <a:pt x="2099689" y="0"/>
                  </a:lnTo>
                  <a:lnTo>
                    <a:pt x="2099689" y="1220007"/>
                  </a:lnTo>
                  <a:lnTo>
                    <a:pt x="0" y="1220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470" b="-2470"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5191676" y="1895021"/>
              <a:ext cx="3199524" cy="6087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07"/>
                </a:lnSpc>
                <a:spcBef>
                  <a:spcPct val="0"/>
                </a:spcBef>
              </a:pPr>
              <a:r>
                <a:rPr lang="en-US" sz="2719" spc="-274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Bank Gothic Medium"/>
                  <a:sym typeface="Bank Gothic Medium"/>
                </a:rPr>
                <a:t>TAILWINDCSS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500894" y="1895021"/>
              <a:ext cx="2225431" cy="6087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07"/>
                </a:lnSpc>
                <a:spcBef>
                  <a:spcPct val="0"/>
                </a:spcBef>
              </a:pPr>
              <a:r>
                <a:rPr lang="en-US" sz="2719" spc="-168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Bank Gothic Medium"/>
                  <a:sym typeface="Bank Gothic Medium"/>
                </a:rPr>
                <a:t>SHADCN</a:t>
              </a:r>
            </a:p>
          </p:txBody>
        </p:sp>
        <p:grpSp>
          <p:nvGrpSpPr>
            <p:cNvPr id="13" name="Group 13"/>
            <p:cNvGrpSpPr/>
            <p:nvPr/>
          </p:nvGrpSpPr>
          <p:grpSpPr>
            <a:xfrm>
              <a:off x="0" y="0"/>
              <a:ext cx="8951356" cy="2618060"/>
              <a:chOff x="0" y="0"/>
              <a:chExt cx="1430367" cy="418348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430367" cy="418348"/>
              </a:xfrm>
              <a:custGeom>
                <a:avLst/>
                <a:gdLst/>
                <a:ahLst/>
                <a:cxnLst/>
                <a:rect l="l" t="t" r="r" b="b"/>
                <a:pathLst>
                  <a:path w="1430367" h="418348">
                    <a:moveTo>
                      <a:pt x="0" y="0"/>
                    </a:moveTo>
                    <a:lnTo>
                      <a:pt x="1430367" y="0"/>
                    </a:lnTo>
                    <a:lnTo>
                      <a:pt x="1430367" y="418348"/>
                    </a:lnTo>
                    <a:lnTo>
                      <a:pt x="0" y="41834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 cap="sq">
                <a:solidFill>
                  <a:srgbClr val="B2CFF6"/>
                </a:solidFill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1430367" cy="46597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3363008" y="2560910"/>
              <a:ext cx="1747910" cy="6087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07"/>
                </a:lnSpc>
                <a:spcBef>
                  <a:spcPct val="0"/>
                </a:spcBef>
              </a:pPr>
              <a:r>
                <a:rPr lang="en-US" sz="2719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Bank Gothic Medium"/>
                  <a:sym typeface="Bank Gothic Medium"/>
                </a:rPr>
                <a:t>UI 套件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421852" y="7053008"/>
            <a:ext cx="3714712" cy="2400792"/>
            <a:chOff x="0" y="0"/>
            <a:chExt cx="4952949" cy="3201056"/>
          </a:xfrm>
        </p:grpSpPr>
        <p:sp>
          <p:nvSpPr>
            <p:cNvPr id="18" name="Freeform 18"/>
            <p:cNvSpPr/>
            <p:nvPr/>
          </p:nvSpPr>
          <p:spPr>
            <a:xfrm>
              <a:off x="1712405" y="403175"/>
              <a:ext cx="1478787" cy="1478787"/>
            </a:xfrm>
            <a:custGeom>
              <a:avLst/>
              <a:gdLst/>
              <a:ahLst/>
              <a:cxnLst/>
              <a:rect l="l" t="t" r="r" b="b"/>
              <a:pathLst>
                <a:path w="1478787" h="1478787">
                  <a:moveTo>
                    <a:pt x="0" y="0"/>
                  </a:moveTo>
                  <a:lnTo>
                    <a:pt x="1478787" y="0"/>
                  </a:lnTo>
                  <a:lnTo>
                    <a:pt x="1478787" y="1478787"/>
                  </a:lnTo>
                  <a:lnTo>
                    <a:pt x="0" y="1478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562279" y="1748970"/>
              <a:ext cx="4318926" cy="5937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703"/>
                </a:lnSpc>
                <a:spcBef>
                  <a:spcPct val="0"/>
                </a:spcBef>
              </a:pPr>
              <a:r>
                <a:rPr lang="en-US" sz="2645" spc="-232" dirty="0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Bank Gothic Medium"/>
                  <a:sym typeface="Bank Gothic Medium"/>
                </a:rPr>
                <a:t>FRAMER-MOTION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589941" y="2607325"/>
              <a:ext cx="2352211" cy="5937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703"/>
                </a:lnSpc>
                <a:spcBef>
                  <a:spcPct val="0"/>
                </a:spcBef>
              </a:pPr>
              <a:r>
                <a:rPr lang="en-US" sz="2645" dirty="0" err="1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Bank Gothic Medium"/>
                  <a:sym typeface="Bank Gothic Medium"/>
                </a:rPr>
                <a:t>動畫控制</a:t>
              </a:r>
              <a:endParaRPr lang="en-US" sz="2645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endParaRPr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4952949" cy="2529757"/>
              <a:chOff x="0" y="0"/>
              <a:chExt cx="813555" cy="415529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3555" cy="415529"/>
              </a:xfrm>
              <a:custGeom>
                <a:avLst/>
                <a:gdLst/>
                <a:ahLst/>
                <a:cxnLst/>
                <a:rect l="l" t="t" r="r" b="b"/>
                <a:pathLst>
                  <a:path w="813555" h="415529">
                    <a:moveTo>
                      <a:pt x="0" y="0"/>
                    </a:moveTo>
                    <a:lnTo>
                      <a:pt x="813555" y="0"/>
                    </a:lnTo>
                    <a:lnTo>
                      <a:pt x="813555" y="415529"/>
                    </a:lnTo>
                    <a:lnTo>
                      <a:pt x="0" y="41552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 cap="sq">
                <a:solidFill>
                  <a:srgbClr val="B2CFF6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47625"/>
                <a:ext cx="813555" cy="4631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0581907" y="6728552"/>
            <a:ext cx="2971904" cy="2529748"/>
            <a:chOff x="-301317" y="-291387"/>
            <a:chExt cx="3962538" cy="3372997"/>
          </a:xfrm>
        </p:grpSpPr>
        <p:sp>
          <p:nvSpPr>
            <p:cNvPr id="25" name="Freeform 25"/>
            <p:cNvSpPr/>
            <p:nvPr/>
          </p:nvSpPr>
          <p:spPr>
            <a:xfrm>
              <a:off x="895639" y="320457"/>
              <a:ext cx="1772431" cy="1554764"/>
            </a:xfrm>
            <a:custGeom>
              <a:avLst/>
              <a:gdLst/>
              <a:ahLst/>
              <a:cxnLst/>
              <a:rect l="l" t="t" r="r" b="b"/>
              <a:pathLst>
                <a:path w="1772431" h="1554764">
                  <a:moveTo>
                    <a:pt x="0" y="0"/>
                  </a:moveTo>
                  <a:lnTo>
                    <a:pt x="1772432" y="0"/>
                  </a:lnTo>
                  <a:lnTo>
                    <a:pt x="1772432" y="1554765"/>
                  </a:lnTo>
                  <a:lnTo>
                    <a:pt x="0" y="15547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26" name="TextBox 26"/>
            <p:cNvSpPr txBox="1"/>
            <p:nvPr/>
          </p:nvSpPr>
          <p:spPr>
            <a:xfrm>
              <a:off x="989399" y="1779516"/>
              <a:ext cx="1527388" cy="5964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722"/>
                </a:lnSpc>
                <a:spcBef>
                  <a:spcPct val="0"/>
                </a:spcBef>
              </a:pPr>
              <a:r>
                <a:rPr lang="en-US" sz="2658" dirty="0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Bank Gothic Medium"/>
                  <a:sym typeface="Bank Gothic Medium"/>
                </a:rPr>
                <a:t>BUN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846655" y="2485207"/>
              <a:ext cx="1870399" cy="5964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22"/>
                </a:lnSpc>
                <a:spcBef>
                  <a:spcPct val="0"/>
                </a:spcBef>
              </a:pPr>
              <a:r>
                <a:rPr lang="en-US" sz="2658" dirty="0" err="1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Bank Gothic Medium"/>
                  <a:sym typeface="Bank Gothic Medium"/>
                </a:rPr>
                <a:t>環境管理</a:t>
              </a:r>
              <a:endParaRPr lang="en-US" sz="2658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endParaRPr>
            </a:p>
          </p:txBody>
        </p:sp>
        <p:grpSp>
          <p:nvGrpSpPr>
            <p:cNvPr id="28" name="Group 28"/>
            <p:cNvGrpSpPr/>
            <p:nvPr/>
          </p:nvGrpSpPr>
          <p:grpSpPr>
            <a:xfrm>
              <a:off x="-301317" y="-291387"/>
              <a:ext cx="3962538" cy="2890118"/>
              <a:chOff x="-49248" y="-47625"/>
              <a:chExt cx="647647" cy="472368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-49248" y="9214"/>
                <a:ext cx="598399" cy="415529"/>
              </a:xfrm>
              <a:custGeom>
                <a:avLst/>
                <a:gdLst/>
                <a:ahLst/>
                <a:cxnLst/>
                <a:rect l="l" t="t" r="r" b="b"/>
                <a:pathLst>
                  <a:path w="598399" h="415529">
                    <a:moveTo>
                      <a:pt x="0" y="0"/>
                    </a:moveTo>
                    <a:lnTo>
                      <a:pt x="598399" y="0"/>
                    </a:lnTo>
                    <a:lnTo>
                      <a:pt x="598399" y="415529"/>
                    </a:lnTo>
                    <a:lnTo>
                      <a:pt x="0" y="41552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 cap="sq">
                <a:solidFill>
                  <a:srgbClr val="B2CFF6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598399" cy="4631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</p:grpSp>
      <p:sp>
        <p:nvSpPr>
          <p:cNvPr id="31" name="Freeform 31"/>
          <p:cNvSpPr/>
          <p:nvPr/>
        </p:nvSpPr>
        <p:spPr>
          <a:xfrm>
            <a:off x="5004071" y="1572162"/>
            <a:ext cx="3091604" cy="1864624"/>
          </a:xfrm>
          <a:custGeom>
            <a:avLst/>
            <a:gdLst/>
            <a:ahLst/>
            <a:cxnLst/>
            <a:rect l="l" t="t" r="r" b="b"/>
            <a:pathLst>
              <a:path w="3091604" h="1864624">
                <a:moveTo>
                  <a:pt x="0" y="0"/>
                </a:moveTo>
                <a:lnTo>
                  <a:pt x="3091604" y="0"/>
                </a:lnTo>
                <a:lnTo>
                  <a:pt x="3091604" y="1864624"/>
                </a:lnTo>
                <a:lnTo>
                  <a:pt x="0" y="18646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4391854" y="2967039"/>
            <a:ext cx="4316038" cy="473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1"/>
              </a:lnSpc>
            </a:pPr>
            <a:r>
              <a:rPr lang="en-US" sz="2886" spc="-407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NEXT.JS 15 (APP ROUTER)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4174100" y="1672282"/>
            <a:ext cx="10912785" cy="2082812"/>
            <a:chOff x="0" y="0"/>
            <a:chExt cx="2190288" cy="41803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190288" cy="418038"/>
            </a:xfrm>
            <a:custGeom>
              <a:avLst/>
              <a:gdLst/>
              <a:ahLst/>
              <a:cxnLst/>
              <a:rect l="l" t="t" r="r" b="b"/>
              <a:pathLst>
                <a:path w="2190288" h="418038">
                  <a:moveTo>
                    <a:pt x="0" y="0"/>
                  </a:moveTo>
                  <a:lnTo>
                    <a:pt x="2190288" y="0"/>
                  </a:lnTo>
                  <a:lnTo>
                    <a:pt x="2190288" y="418038"/>
                  </a:lnTo>
                  <a:lnTo>
                    <a:pt x="0" y="4180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2CFF6"/>
              </a:solidFill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2190288" cy="465663"/>
            </a:xfrm>
            <a:prstGeom prst="rect">
              <a:avLst/>
            </a:prstGeom>
          </p:spPr>
          <p:txBody>
            <a:bodyPr lIns="66661" tIns="66661" rIns="66661" bIns="66661" rtlCol="0" anchor="ctr"/>
            <a:lstStyle/>
            <a:p>
              <a:pPr algn="ctr">
                <a:lnSpc>
                  <a:spcPts val="307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8897254" y="3698289"/>
            <a:ext cx="2545632" cy="481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41"/>
              </a:lnSpc>
              <a:spcBef>
                <a:spcPct val="0"/>
              </a:spcBef>
            </a:pPr>
            <a:r>
              <a:rPr lang="en-US" sz="2886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前端框架</a:t>
            </a:r>
            <a:endParaRPr lang="en-US" sz="2886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Bank Gothic Medium"/>
              <a:sym typeface="Bank Gothic Medium"/>
            </a:endParaRPr>
          </a:p>
        </p:txBody>
      </p:sp>
      <p:sp>
        <p:nvSpPr>
          <p:cNvPr id="37" name="Freeform 37"/>
          <p:cNvSpPr/>
          <p:nvPr/>
        </p:nvSpPr>
        <p:spPr>
          <a:xfrm>
            <a:off x="9284477" y="1773259"/>
            <a:ext cx="1479407" cy="1381396"/>
          </a:xfrm>
          <a:custGeom>
            <a:avLst/>
            <a:gdLst/>
            <a:ahLst/>
            <a:cxnLst/>
            <a:rect l="l" t="t" r="r" b="b"/>
            <a:pathLst>
              <a:path w="1479407" h="1381396">
                <a:moveTo>
                  <a:pt x="0" y="0"/>
                </a:moveTo>
                <a:lnTo>
                  <a:pt x="1479407" y="0"/>
                </a:lnTo>
                <a:lnTo>
                  <a:pt x="1479407" y="1381396"/>
                </a:lnTo>
                <a:lnTo>
                  <a:pt x="0" y="13813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8" name="TextBox 38"/>
          <p:cNvSpPr txBox="1"/>
          <p:nvPr/>
        </p:nvSpPr>
        <p:spPr>
          <a:xfrm>
            <a:off x="9340466" y="3059799"/>
            <a:ext cx="1369610" cy="473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1"/>
              </a:lnSpc>
              <a:spcBef>
                <a:spcPct val="0"/>
              </a:spcBef>
            </a:pPr>
            <a:r>
              <a:rPr lang="en-US" sz="2886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REACT</a:t>
            </a:r>
          </a:p>
        </p:txBody>
      </p:sp>
      <p:sp>
        <p:nvSpPr>
          <p:cNvPr id="39" name="Freeform 39"/>
          <p:cNvSpPr/>
          <p:nvPr/>
        </p:nvSpPr>
        <p:spPr>
          <a:xfrm>
            <a:off x="11954867" y="1817995"/>
            <a:ext cx="1372958" cy="1372958"/>
          </a:xfrm>
          <a:custGeom>
            <a:avLst/>
            <a:gdLst/>
            <a:ahLst/>
            <a:cxnLst/>
            <a:rect l="l" t="t" r="r" b="b"/>
            <a:pathLst>
              <a:path w="1372958" h="1372958">
                <a:moveTo>
                  <a:pt x="0" y="0"/>
                </a:moveTo>
                <a:lnTo>
                  <a:pt x="1372958" y="0"/>
                </a:lnTo>
                <a:lnTo>
                  <a:pt x="1372958" y="1372958"/>
                </a:lnTo>
                <a:lnTo>
                  <a:pt x="0" y="137295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40" name="TextBox 40"/>
          <p:cNvSpPr txBox="1"/>
          <p:nvPr/>
        </p:nvSpPr>
        <p:spPr>
          <a:xfrm>
            <a:off x="-1635759" y="780513"/>
            <a:ext cx="11252056" cy="716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34"/>
              </a:lnSpc>
              <a:spcBef>
                <a:spcPct val="0"/>
              </a:spcBef>
            </a:pPr>
            <a:r>
              <a:rPr lang="en-US" sz="7073" spc="-643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環境介紹-前端</a:t>
            </a:r>
            <a:endParaRPr lang="en-US" sz="7073" spc="-643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Bank Gothic Medium"/>
              <a:sym typeface="Bank Gothic Medium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1726584" y="641667"/>
            <a:ext cx="5265339" cy="365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RESTAURANT RECOMMENDATION SYSTEM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728880" y="3133803"/>
            <a:ext cx="1824930" cy="413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302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TYPESCRIPT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5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202" y="0"/>
            <a:ext cx="5594531" cy="4868819"/>
          </a:xfrm>
          <a:custGeom>
            <a:avLst/>
            <a:gdLst/>
            <a:ahLst/>
            <a:cxnLst/>
            <a:rect l="l" t="t" r="r" b="b"/>
            <a:pathLst>
              <a:path w="5594531" h="4868819">
                <a:moveTo>
                  <a:pt x="0" y="0"/>
                </a:moveTo>
                <a:lnTo>
                  <a:pt x="5594531" y="0"/>
                </a:lnTo>
                <a:lnTo>
                  <a:pt x="5594531" y="4868819"/>
                </a:lnTo>
                <a:lnTo>
                  <a:pt x="0" y="48688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012" t="-57743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2727672" y="0"/>
            <a:ext cx="5594531" cy="4868819"/>
          </a:xfrm>
          <a:custGeom>
            <a:avLst/>
            <a:gdLst/>
            <a:ahLst/>
            <a:cxnLst/>
            <a:rect l="l" t="t" r="r" b="b"/>
            <a:pathLst>
              <a:path w="5594531" h="4868819">
                <a:moveTo>
                  <a:pt x="5594530" y="0"/>
                </a:moveTo>
                <a:lnTo>
                  <a:pt x="0" y="0"/>
                </a:lnTo>
                <a:lnTo>
                  <a:pt x="0" y="4868819"/>
                </a:lnTo>
                <a:lnTo>
                  <a:pt x="5594530" y="4868819"/>
                </a:lnTo>
                <a:lnTo>
                  <a:pt x="5594530" y="0"/>
                </a:lnTo>
                <a:close/>
              </a:path>
            </a:pathLst>
          </a:custGeom>
          <a:blipFill>
            <a:blip r:embed="rId2"/>
            <a:stretch>
              <a:fillRect l="-48012" t="-57743"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6208369" y="7476133"/>
            <a:ext cx="5871262" cy="5621734"/>
          </a:xfrm>
          <a:custGeom>
            <a:avLst/>
            <a:gdLst/>
            <a:ahLst/>
            <a:cxnLst/>
            <a:rect l="l" t="t" r="r" b="b"/>
            <a:pathLst>
              <a:path w="5871262" h="5621734">
                <a:moveTo>
                  <a:pt x="0" y="0"/>
                </a:moveTo>
                <a:lnTo>
                  <a:pt x="5871262" y="0"/>
                </a:lnTo>
                <a:lnTo>
                  <a:pt x="5871262" y="5621734"/>
                </a:lnTo>
                <a:lnTo>
                  <a:pt x="0" y="56217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-36556"/>
            <a:ext cx="16230600" cy="9810750"/>
            <a:chOff x="0" y="0"/>
            <a:chExt cx="4274726" cy="25839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2583901"/>
            </a:xfrm>
            <a:custGeom>
              <a:avLst/>
              <a:gdLst/>
              <a:ahLst/>
              <a:cxnLst/>
              <a:rect l="l" t="t" r="r" b="b"/>
              <a:pathLst>
                <a:path w="4274726" h="2583901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571976"/>
                  </a:lnTo>
                  <a:cubicBezTo>
                    <a:pt x="4274726" y="2578562"/>
                    <a:pt x="4269387" y="2583901"/>
                    <a:pt x="4262801" y="2583901"/>
                  </a:cubicBezTo>
                  <a:lnTo>
                    <a:pt x="11925" y="2583901"/>
                  </a:lnTo>
                  <a:cubicBezTo>
                    <a:pt x="5339" y="2583901"/>
                    <a:pt x="0" y="2578562"/>
                    <a:pt x="0" y="2571976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274726" cy="26315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4045270" y="2229569"/>
            <a:ext cx="1194422" cy="1187906"/>
          </a:xfrm>
          <a:custGeom>
            <a:avLst/>
            <a:gdLst/>
            <a:ahLst/>
            <a:cxnLst/>
            <a:rect l="l" t="t" r="r" b="b"/>
            <a:pathLst>
              <a:path w="1194422" h="1187906">
                <a:moveTo>
                  <a:pt x="0" y="0"/>
                </a:moveTo>
                <a:lnTo>
                  <a:pt x="1194421" y="0"/>
                </a:lnTo>
                <a:lnTo>
                  <a:pt x="1194421" y="1187907"/>
                </a:lnTo>
                <a:lnTo>
                  <a:pt x="0" y="11879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903205" y="2229569"/>
            <a:ext cx="1187906" cy="1187906"/>
          </a:xfrm>
          <a:custGeom>
            <a:avLst/>
            <a:gdLst/>
            <a:ahLst/>
            <a:cxnLst/>
            <a:rect l="l" t="t" r="r" b="b"/>
            <a:pathLst>
              <a:path w="1187906" h="1187906">
                <a:moveTo>
                  <a:pt x="0" y="0"/>
                </a:moveTo>
                <a:lnTo>
                  <a:pt x="1187906" y="0"/>
                </a:lnTo>
                <a:lnTo>
                  <a:pt x="1187906" y="1187907"/>
                </a:lnTo>
                <a:lnTo>
                  <a:pt x="0" y="11879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3556346" y="1986998"/>
            <a:ext cx="4067472" cy="1906107"/>
            <a:chOff x="0" y="0"/>
            <a:chExt cx="1071268" cy="5020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71268" cy="502020"/>
            </a:xfrm>
            <a:custGeom>
              <a:avLst/>
              <a:gdLst/>
              <a:ahLst/>
              <a:cxnLst/>
              <a:rect l="l" t="t" r="r" b="b"/>
              <a:pathLst>
                <a:path w="1071268" h="502020">
                  <a:moveTo>
                    <a:pt x="0" y="0"/>
                  </a:moveTo>
                  <a:lnTo>
                    <a:pt x="1071268" y="0"/>
                  </a:lnTo>
                  <a:lnTo>
                    <a:pt x="1071268" y="502020"/>
                  </a:lnTo>
                  <a:lnTo>
                    <a:pt x="0" y="5020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2CFF6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071268" cy="549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713729" y="1806171"/>
            <a:ext cx="3152066" cy="2532535"/>
            <a:chOff x="0" y="-241102"/>
            <a:chExt cx="4202755" cy="3376713"/>
          </a:xfrm>
        </p:grpSpPr>
        <p:sp>
          <p:nvSpPr>
            <p:cNvPr id="14" name="Freeform 14"/>
            <p:cNvSpPr/>
            <p:nvPr/>
          </p:nvSpPr>
          <p:spPr>
            <a:xfrm>
              <a:off x="57663" y="421546"/>
              <a:ext cx="3797463" cy="1485757"/>
            </a:xfrm>
            <a:custGeom>
              <a:avLst/>
              <a:gdLst/>
              <a:ahLst/>
              <a:cxnLst/>
              <a:rect l="l" t="t" r="r" b="b"/>
              <a:pathLst>
                <a:path w="3797463" h="1485757">
                  <a:moveTo>
                    <a:pt x="0" y="0"/>
                  </a:moveTo>
                  <a:lnTo>
                    <a:pt x="3797463" y="0"/>
                  </a:lnTo>
                  <a:lnTo>
                    <a:pt x="3797463" y="1485758"/>
                  </a:lnTo>
                  <a:lnTo>
                    <a:pt x="0" y="1485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1201141" y="1859679"/>
              <a:ext cx="1803588" cy="4991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-250" dirty="0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Bank Gothic Medium"/>
                  <a:sym typeface="Bank Gothic Medium"/>
                </a:rPr>
                <a:t>FLASK 3</a:t>
              </a:r>
            </a:p>
          </p:txBody>
        </p:sp>
        <p:grpSp>
          <p:nvGrpSpPr>
            <p:cNvPr id="16" name="Group 16"/>
            <p:cNvGrpSpPr/>
            <p:nvPr/>
          </p:nvGrpSpPr>
          <p:grpSpPr>
            <a:xfrm>
              <a:off x="0" y="-241102"/>
              <a:ext cx="4202755" cy="2800519"/>
              <a:chOff x="0" y="-47625"/>
              <a:chExt cx="830174" cy="55318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6619" y="3544"/>
                <a:ext cx="813555" cy="502020"/>
              </a:xfrm>
              <a:custGeom>
                <a:avLst/>
                <a:gdLst/>
                <a:ahLst/>
                <a:cxnLst/>
                <a:rect l="l" t="t" r="r" b="b"/>
                <a:pathLst>
                  <a:path w="813555" h="502020">
                    <a:moveTo>
                      <a:pt x="0" y="0"/>
                    </a:moveTo>
                    <a:lnTo>
                      <a:pt x="813555" y="0"/>
                    </a:lnTo>
                    <a:lnTo>
                      <a:pt x="813555" y="502020"/>
                    </a:lnTo>
                    <a:lnTo>
                      <a:pt x="0" y="50202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 cap="sq">
                <a:solidFill>
                  <a:srgbClr val="B2CFF6"/>
                </a:solidFill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47625"/>
                <a:ext cx="813555" cy="5496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989049" y="2641792"/>
              <a:ext cx="1962619" cy="49381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 dirty="0" err="1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Bank Gothic Medium"/>
                  <a:sym typeface="Bank Gothic Medium"/>
                </a:rPr>
                <a:t>後端框架</a:t>
              </a:r>
              <a:endParaRPr lang="en-US" sz="2199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713729" y="4429119"/>
            <a:ext cx="3134350" cy="1959982"/>
            <a:chOff x="0" y="0"/>
            <a:chExt cx="4179134" cy="2613309"/>
          </a:xfrm>
        </p:grpSpPr>
        <p:sp>
          <p:nvSpPr>
            <p:cNvPr id="21" name="Freeform 21"/>
            <p:cNvSpPr/>
            <p:nvPr/>
          </p:nvSpPr>
          <p:spPr>
            <a:xfrm>
              <a:off x="177887" y="264869"/>
              <a:ext cx="3848846" cy="1613122"/>
            </a:xfrm>
            <a:custGeom>
              <a:avLst/>
              <a:gdLst/>
              <a:ahLst/>
              <a:cxnLst/>
              <a:rect l="l" t="t" r="r" b="b"/>
              <a:pathLst>
                <a:path w="3848846" h="1613122">
                  <a:moveTo>
                    <a:pt x="0" y="0"/>
                  </a:moveTo>
                  <a:lnTo>
                    <a:pt x="3848847" y="0"/>
                  </a:lnTo>
                  <a:lnTo>
                    <a:pt x="3848847" y="1613122"/>
                  </a:lnTo>
                  <a:lnTo>
                    <a:pt x="0" y="16131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7317" r="-20248"/>
              </a:stretch>
            </a:blipFill>
          </p:spPr>
        </p:sp>
        <p:grpSp>
          <p:nvGrpSpPr>
            <p:cNvPr id="22" name="Group 22"/>
            <p:cNvGrpSpPr/>
            <p:nvPr/>
          </p:nvGrpSpPr>
          <p:grpSpPr>
            <a:xfrm>
              <a:off x="0" y="0"/>
              <a:ext cx="4179134" cy="2103617"/>
              <a:chOff x="0" y="0"/>
              <a:chExt cx="825508" cy="415529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25508" cy="415529"/>
              </a:xfrm>
              <a:custGeom>
                <a:avLst/>
                <a:gdLst/>
                <a:ahLst/>
                <a:cxnLst/>
                <a:rect l="l" t="t" r="r" b="b"/>
                <a:pathLst>
                  <a:path w="825508" h="415529">
                    <a:moveTo>
                      <a:pt x="0" y="0"/>
                    </a:moveTo>
                    <a:lnTo>
                      <a:pt x="825508" y="0"/>
                    </a:lnTo>
                    <a:lnTo>
                      <a:pt x="825508" y="415529"/>
                    </a:lnTo>
                    <a:lnTo>
                      <a:pt x="0" y="41552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 cap="sq">
                <a:solidFill>
                  <a:srgbClr val="B2CFF6"/>
                </a:solidFill>
                <a:prstDash val="solid"/>
                <a:miter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47625"/>
                <a:ext cx="825508" cy="4631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1357278" y="2119492"/>
              <a:ext cx="1867902" cy="4938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 dirty="0" err="1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Bank Gothic Medium"/>
                  <a:sym typeface="Bank Gothic Medium"/>
                </a:rPr>
                <a:t>權限控管</a:t>
              </a:r>
              <a:endParaRPr lang="en-US" sz="2199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956761" y="4429119"/>
            <a:ext cx="3134350" cy="1912357"/>
            <a:chOff x="0" y="0"/>
            <a:chExt cx="4179134" cy="2549809"/>
          </a:xfrm>
        </p:grpSpPr>
        <p:sp>
          <p:nvSpPr>
            <p:cNvPr id="27" name="TextBox 27"/>
            <p:cNvSpPr txBox="1"/>
            <p:nvPr/>
          </p:nvSpPr>
          <p:spPr>
            <a:xfrm>
              <a:off x="716280" y="262881"/>
              <a:ext cx="2746573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Bank Gothic Medium"/>
                  <a:sym typeface="Bank Gothic Medium"/>
                </a:rPr>
                <a:t>CSRF TOKEN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16280" y="800612"/>
              <a:ext cx="2696766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Bank Gothic Medium"/>
                  <a:sym typeface="Bank Gothic Medium"/>
                </a:rPr>
                <a:t>FLASK-CORS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847018" y="1326884"/>
              <a:ext cx="2561431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Bank Gothic Medium"/>
                  <a:sym typeface="Bank Gothic Medium"/>
                </a:rPr>
                <a:t>COOKIE 設定</a:t>
              </a:r>
            </a:p>
          </p:txBody>
        </p:sp>
        <p:grpSp>
          <p:nvGrpSpPr>
            <p:cNvPr id="30" name="Group 30"/>
            <p:cNvGrpSpPr/>
            <p:nvPr/>
          </p:nvGrpSpPr>
          <p:grpSpPr>
            <a:xfrm>
              <a:off x="0" y="0"/>
              <a:ext cx="4179134" cy="2103617"/>
              <a:chOff x="0" y="0"/>
              <a:chExt cx="825508" cy="415529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25508" cy="415529"/>
              </a:xfrm>
              <a:custGeom>
                <a:avLst/>
                <a:gdLst/>
                <a:ahLst/>
                <a:cxnLst/>
                <a:rect l="l" t="t" r="r" b="b"/>
                <a:pathLst>
                  <a:path w="825508" h="415529">
                    <a:moveTo>
                      <a:pt x="0" y="0"/>
                    </a:moveTo>
                    <a:lnTo>
                      <a:pt x="825508" y="0"/>
                    </a:lnTo>
                    <a:lnTo>
                      <a:pt x="825508" y="415529"/>
                    </a:lnTo>
                    <a:lnTo>
                      <a:pt x="0" y="41552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 cap="sq">
                <a:solidFill>
                  <a:srgbClr val="B2CFF6"/>
                </a:solidFill>
                <a:prstDash val="solid"/>
                <a:miter/>
              </a:ln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47625"/>
                <a:ext cx="825508" cy="4631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1319630" y="2055992"/>
              <a:ext cx="2085374" cy="4938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 dirty="0" err="1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Bank Gothic Medium"/>
                  <a:sym typeface="Bank Gothic Medium"/>
                </a:rPr>
                <a:t>安全防護</a:t>
              </a:r>
              <a:endParaRPr lang="en-US" sz="2199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endParaRP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3956761" y="6551175"/>
            <a:ext cx="2406844" cy="2290479"/>
            <a:chOff x="0" y="-241102"/>
            <a:chExt cx="3209125" cy="3053971"/>
          </a:xfrm>
        </p:grpSpPr>
        <p:sp>
          <p:nvSpPr>
            <p:cNvPr id="35" name="Freeform 35"/>
            <p:cNvSpPr/>
            <p:nvPr/>
          </p:nvSpPr>
          <p:spPr>
            <a:xfrm>
              <a:off x="728621" y="44641"/>
              <a:ext cx="1736267" cy="1736267"/>
            </a:xfrm>
            <a:custGeom>
              <a:avLst/>
              <a:gdLst/>
              <a:ahLst/>
              <a:cxnLst/>
              <a:rect l="l" t="t" r="r" b="b"/>
              <a:pathLst>
                <a:path w="1736267" h="1736267">
                  <a:moveTo>
                    <a:pt x="0" y="0"/>
                  </a:moveTo>
                  <a:lnTo>
                    <a:pt x="1736267" y="0"/>
                  </a:lnTo>
                  <a:lnTo>
                    <a:pt x="1736267" y="1736267"/>
                  </a:lnTo>
                  <a:lnTo>
                    <a:pt x="0" y="17362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69689" t="-15907" r="-72241" b="-20027"/>
              </a:stretch>
            </a:blipFill>
          </p:spPr>
        </p:sp>
        <p:sp>
          <p:nvSpPr>
            <p:cNvPr id="36" name="TextBox 36"/>
            <p:cNvSpPr txBox="1"/>
            <p:nvPr/>
          </p:nvSpPr>
          <p:spPr>
            <a:xfrm>
              <a:off x="1312196" y="1733283"/>
              <a:ext cx="772523" cy="4991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 dirty="0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Bank Gothic Medium"/>
                  <a:sym typeface="Bank Gothic Medium"/>
                </a:rPr>
                <a:t>UV</a:t>
              </a:r>
            </a:p>
          </p:txBody>
        </p:sp>
        <p:grpSp>
          <p:nvGrpSpPr>
            <p:cNvPr id="37" name="Group 37"/>
            <p:cNvGrpSpPr/>
            <p:nvPr/>
          </p:nvGrpSpPr>
          <p:grpSpPr>
            <a:xfrm>
              <a:off x="0" y="-241102"/>
              <a:ext cx="3209125" cy="2468204"/>
              <a:chOff x="0" y="-47625"/>
              <a:chExt cx="633901" cy="487546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9488" y="-6430"/>
                <a:ext cx="624413" cy="439921"/>
              </a:xfrm>
              <a:custGeom>
                <a:avLst/>
                <a:gdLst/>
                <a:ahLst/>
                <a:cxnLst/>
                <a:rect l="l" t="t" r="r" b="b"/>
                <a:pathLst>
                  <a:path w="624413" h="439921">
                    <a:moveTo>
                      <a:pt x="0" y="0"/>
                    </a:moveTo>
                    <a:lnTo>
                      <a:pt x="624413" y="0"/>
                    </a:lnTo>
                    <a:lnTo>
                      <a:pt x="624413" y="439921"/>
                    </a:lnTo>
                    <a:lnTo>
                      <a:pt x="0" y="43992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 cap="sq">
                <a:solidFill>
                  <a:srgbClr val="B2CFF6"/>
                </a:solidFill>
                <a:prstDash val="solid"/>
                <a:miter/>
              </a:ln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47625"/>
                <a:ext cx="624413" cy="48754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835513" y="2319050"/>
              <a:ext cx="1758675" cy="49381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 dirty="0" err="1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Bank Gothic Medium"/>
                  <a:sym typeface="Bank Gothic Medium"/>
                </a:rPr>
                <a:t>環境管理</a:t>
              </a:r>
              <a:endParaRPr lang="en-US" sz="2199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endParaRP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1030180" y="1790095"/>
            <a:ext cx="3654582" cy="2522948"/>
            <a:chOff x="-15164" y="-280244"/>
            <a:chExt cx="4872777" cy="3363932"/>
          </a:xfrm>
        </p:grpSpPr>
        <p:sp>
          <p:nvSpPr>
            <p:cNvPr id="42" name="Freeform 42"/>
            <p:cNvSpPr/>
            <p:nvPr/>
          </p:nvSpPr>
          <p:spPr>
            <a:xfrm>
              <a:off x="1027139" y="39309"/>
              <a:ext cx="2807787" cy="1684672"/>
            </a:xfrm>
            <a:custGeom>
              <a:avLst/>
              <a:gdLst/>
              <a:ahLst/>
              <a:cxnLst/>
              <a:rect l="l" t="t" r="r" b="b"/>
              <a:pathLst>
                <a:path w="2807787" h="1684672">
                  <a:moveTo>
                    <a:pt x="0" y="0"/>
                  </a:moveTo>
                  <a:lnTo>
                    <a:pt x="2807787" y="0"/>
                  </a:lnTo>
                  <a:lnTo>
                    <a:pt x="2807787" y="1684672"/>
                  </a:lnTo>
                  <a:lnTo>
                    <a:pt x="0" y="16846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43" name="TextBox 43"/>
            <p:cNvSpPr txBox="1"/>
            <p:nvPr/>
          </p:nvSpPr>
          <p:spPr>
            <a:xfrm>
              <a:off x="272416" y="1560138"/>
              <a:ext cx="4003966" cy="5757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580"/>
                </a:lnSpc>
                <a:spcBef>
                  <a:spcPct val="0"/>
                </a:spcBef>
              </a:pPr>
              <a:r>
                <a:rPr lang="en-US" sz="2557" spc="-309" dirty="0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Bank Gothic Medium"/>
                  <a:sym typeface="Bank Gothic Medium"/>
                </a:rPr>
                <a:t>CLOUDFLARE R2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803239" y="2507905"/>
              <a:ext cx="3725507" cy="5757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580"/>
                </a:lnSpc>
                <a:spcBef>
                  <a:spcPct val="0"/>
                </a:spcBef>
              </a:pPr>
              <a:r>
                <a:rPr lang="en-US" sz="2557" dirty="0" err="1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Bank Gothic Medium"/>
                  <a:sym typeface="Bank Gothic Medium"/>
                </a:rPr>
                <a:t>雲端圖片儲存</a:t>
              </a:r>
              <a:endParaRPr lang="en-US" sz="2557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endParaRPr>
            </a:p>
          </p:txBody>
        </p:sp>
        <p:grpSp>
          <p:nvGrpSpPr>
            <p:cNvPr id="45" name="Group 45"/>
            <p:cNvGrpSpPr/>
            <p:nvPr/>
          </p:nvGrpSpPr>
          <p:grpSpPr>
            <a:xfrm>
              <a:off x="-15164" y="-280244"/>
              <a:ext cx="4872777" cy="2755846"/>
              <a:chOff x="-2577" y="-47625"/>
              <a:chExt cx="828085" cy="468331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-2577" y="5177"/>
                <a:ext cx="825508" cy="415529"/>
              </a:xfrm>
              <a:custGeom>
                <a:avLst/>
                <a:gdLst/>
                <a:ahLst/>
                <a:cxnLst/>
                <a:rect l="l" t="t" r="r" b="b"/>
                <a:pathLst>
                  <a:path w="825508" h="415529">
                    <a:moveTo>
                      <a:pt x="0" y="0"/>
                    </a:moveTo>
                    <a:lnTo>
                      <a:pt x="825508" y="0"/>
                    </a:lnTo>
                    <a:lnTo>
                      <a:pt x="825508" y="415529"/>
                    </a:lnTo>
                    <a:lnTo>
                      <a:pt x="0" y="41552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 cap="sq">
                <a:solidFill>
                  <a:srgbClr val="B2CFF6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47" name="TextBox 47"/>
              <p:cNvSpPr txBox="1"/>
              <p:nvPr/>
            </p:nvSpPr>
            <p:spPr>
              <a:xfrm>
                <a:off x="0" y="-47625"/>
                <a:ext cx="825508" cy="4631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</p:grpSp>
      <p:sp>
        <p:nvSpPr>
          <p:cNvPr id="48" name="TextBox 48"/>
          <p:cNvSpPr txBox="1"/>
          <p:nvPr/>
        </p:nvSpPr>
        <p:spPr>
          <a:xfrm>
            <a:off x="3931387" y="780513"/>
            <a:ext cx="11252056" cy="716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34"/>
              </a:lnSpc>
              <a:spcBef>
                <a:spcPct val="0"/>
              </a:spcBef>
            </a:pPr>
            <a:r>
              <a:rPr lang="en-US" sz="7073" spc="-643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環境介紹-後端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5561457" y="3369851"/>
            <a:ext cx="2019634" cy="365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-338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TYPESCRIPT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3863729" y="3369851"/>
            <a:ext cx="1415653" cy="365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-208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PYTHON 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002681" y="3845480"/>
            <a:ext cx="1510415" cy="365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開發語言</a:t>
            </a:r>
            <a:endParaRPr lang="en-US" sz="2199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Bank Gothic Medium"/>
              <a:sym typeface="Bank Gothic Medium"/>
            </a:endParaRPr>
          </a:p>
        </p:txBody>
      </p:sp>
      <p:grpSp>
        <p:nvGrpSpPr>
          <p:cNvPr id="52" name="Group 52"/>
          <p:cNvGrpSpPr/>
          <p:nvPr/>
        </p:nvGrpSpPr>
        <p:grpSpPr>
          <a:xfrm>
            <a:off x="11276704" y="4201035"/>
            <a:ext cx="3188406" cy="2093184"/>
            <a:chOff x="0" y="-241102"/>
            <a:chExt cx="4251209" cy="2790912"/>
          </a:xfrm>
        </p:grpSpPr>
        <p:sp>
          <p:nvSpPr>
            <p:cNvPr id="53" name="Freeform 53"/>
            <p:cNvSpPr/>
            <p:nvPr/>
          </p:nvSpPr>
          <p:spPr>
            <a:xfrm>
              <a:off x="317500" y="475853"/>
              <a:ext cx="3719405" cy="773339"/>
            </a:xfrm>
            <a:custGeom>
              <a:avLst/>
              <a:gdLst/>
              <a:ahLst/>
              <a:cxnLst/>
              <a:rect l="l" t="t" r="r" b="b"/>
              <a:pathLst>
                <a:path w="3719405" h="773339">
                  <a:moveTo>
                    <a:pt x="0" y="0"/>
                  </a:moveTo>
                  <a:lnTo>
                    <a:pt x="3719405" y="0"/>
                  </a:lnTo>
                  <a:lnTo>
                    <a:pt x="3719405" y="773339"/>
                  </a:lnTo>
                  <a:lnTo>
                    <a:pt x="0" y="7733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500" b="-500"/>
              </a:stretch>
            </a:blipFill>
          </p:spPr>
        </p:sp>
        <p:sp>
          <p:nvSpPr>
            <p:cNvPr id="54" name="TextBox 54"/>
            <p:cNvSpPr txBox="1"/>
            <p:nvPr/>
          </p:nvSpPr>
          <p:spPr>
            <a:xfrm>
              <a:off x="582837" y="1432707"/>
              <a:ext cx="3214823" cy="4991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-294" dirty="0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Bank Gothic Medium"/>
                  <a:sym typeface="Bank Gothic Medium"/>
                </a:rPr>
                <a:t>SQLALCHEMY 2.0</a:t>
              </a:r>
            </a:p>
          </p:txBody>
        </p:sp>
        <p:grpSp>
          <p:nvGrpSpPr>
            <p:cNvPr id="55" name="Group 55"/>
            <p:cNvGrpSpPr/>
            <p:nvPr/>
          </p:nvGrpSpPr>
          <p:grpSpPr>
            <a:xfrm>
              <a:off x="0" y="-241102"/>
              <a:ext cx="4251209" cy="2398903"/>
              <a:chOff x="0" y="-47625"/>
              <a:chExt cx="839745" cy="473857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14237" y="10703"/>
                <a:ext cx="825508" cy="415529"/>
              </a:xfrm>
              <a:custGeom>
                <a:avLst/>
                <a:gdLst/>
                <a:ahLst/>
                <a:cxnLst/>
                <a:rect l="l" t="t" r="r" b="b"/>
                <a:pathLst>
                  <a:path w="825508" h="415529">
                    <a:moveTo>
                      <a:pt x="0" y="0"/>
                    </a:moveTo>
                    <a:lnTo>
                      <a:pt x="825508" y="0"/>
                    </a:lnTo>
                    <a:lnTo>
                      <a:pt x="825508" y="415529"/>
                    </a:lnTo>
                    <a:lnTo>
                      <a:pt x="0" y="41552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 cap="sq">
                <a:solidFill>
                  <a:srgbClr val="B2CFF6"/>
                </a:solidFill>
                <a:prstDash val="solid"/>
                <a:miter/>
              </a:ln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0" y="-47625"/>
                <a:ext cx="825508" cy="4631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  <p:sp>
          <p:nvSpPr>
            <p:cNvPr id="58" name="TextBox 58"/>
            <p:cNvSpPr txBox="1"/>
            <p:nvPr/>
          </p:nvSpPr>
          <p:spPr>
            <a:xfrm>
              <a:off x="1604288" y="2055992"/>
              <a:ext cx="970558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Bank Gothic Medium"/>
                  <a:sym typeface="Bank Gothic Medium"/>
                </a:rPr>
                <a:t>ORM</a:t>
              </a: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10132613" y="6732002"/>
            <a:ext cx="3954484" cy="2000298"/>
            <a:chOff x="0" y="0"/>
            <a:chExt cx="5272646" cy="2667064"/>
          </a:xfrm>
        </p:grpSpPr>
        <p:sp>
          <p:nvSpPr>
            <p:cNvPr id="60" name="Freeform 60"/>
            <p:cNvSpPr/>
            <p:nvPr/>
          </p:nvSpPr>
          <p:spPr>
            <a:xfrm>
              <a:off x="566177" y="198495"/>
              <a:ext cx="1360969" cy="1350556"/>
            </a:xfrm>
            <a:custGeom>
              <a:avLst/>
              <a:gdLst/>
              <a:ahLst/>
              <a:cxnLst/>
              <a:rect l="l" t="t" r="r" b="b"/>
              <a:pathLst>
                <a:path w="1360969" h="1350556">
                  <a:moveTo>
                    <a:pt x="0" y="0"/>
                  </a:moveTo>
                  <a:lnTo>
                    <a:pt x="1360969" y="0"/>
                  </a:lnTo>
                  <a:lnTo>
                    <a:pt x="1360969" y="1350556"/>
                  </a:lnTo>
                  <a:lnTo>
                    <a:pt x="0" y="1350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t="-385" b="-385"/>
              </a:stretch>
            </a:blipFill>
          </p:spPr>
        </p:sp>
        <p:sp>
          <p:nvSpPr>
            <p:cNvPr id="61" name="Freeform 61"/>
            <p:cNvSpPr/>
            <p:nvPr/>
          </p:nvSpPr>
          <p:spPr>
            <a:xfrm>
              <a:off x="3003980" y="198495"/>
              <a:ext cx="1366234" cy="1398463"/>
            </a:xfrm>
            <a:custGeom>
              <a:avLst/>
              <a:gdLst/>
              <a:ahLst/>
              <a:cxnLst/>
              <a:rect l="l" t="t" r="r" b="b"/>
              <a:pathLst>
                <a:path w="1366234" h="1398463">
                  <a:moveTo>
                    <a:pt x="0" y="0"/>
                  </a:moveTo>
                  <a:lnTo>
                    <a:pt x="1366234" y="0"/>
                  </a:lnTo>
                  <a:lnTo>
                    <a:pt x="1366234" y="1398463"/>
                  </a:lnTo>
                  <a:lnTo>
                    <a:pt x="0" y="13984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t="-385" b="-385"/>
              </a:stretch>
            </a:blipFill>
          </p:spPr>
        </p:sp>
        <p:grpSp>
          <p:nvGrpSpPr>
            <p:cNvPr id="62" name="Group 62"/>
            <p:cNvGrpSpPr/>
            <p:nvPr/>
          </p:nvGrpSpPr>
          <p:grpSpPr>
            <a:xfrm>
              <a:off x="0" y="0"/>
              <a:ext cx="5272646" cy="2103617"/>
              <a:chOff x="0" y="0"/>
              <a:chExt cx="1041510" cy="415529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1041510" cy="415529"/>
              </a:xfrm>
              <a:custGeom>
                <a:avLst/>
                <a:gdLst/>
                <a:ahLst/>
                <a:cxnLst/>
                <a:rect l="l" t="t" r="r" b="b"/>
                <a:pathLst>
                  <a:path w="1041510" h="415529">
                    <a:moveTo>
                      <a:pt x="0" y="0"/>
                    </a:moveTo>
                    <a:lnTo>
                      <a:pt x="1041510" y="0"/>
                    </a:lnTo>
                    <a:lnTo>
                      <a:pt x="1041510" y="415529"/>
                    </a:lnTo>
                    <a:lnTo>
                      <a:pt x="0" y="41552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 cap="sq">
                <a:solidFill>
                  <a:srgbClr val="B2CFF6"/>
                </a:solidFill>
                <a:prstDash val="solid"/>
                <a:miter/>
              </a:ln>
            </p:spPr>
          </p:sp>
          <p:sp>
            <p:nvSpPr>
              <p:cNvPr id="64" name="TextBox 64"/>
              <p:cNvSpPr txBox="1"/>
              <p:nvPr/>
            </p:nvSpPr>
            <p:spPr>
              <a:xfrm>
                <a:off x="0" y="-47625"/>
                <a:ext cx="1041510" cy="4631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  <p:sp>
          <p:nvSpPr>
            <p:cNvPr id="65" name="TextBox 65"/>
            <p:cNvSpPr txBox="1"/>
            <p:nvPr/>
          </p:nvSpPr>
          <p:spPr>
            <a:xfrm>
              <a:off x="187733" y="1501426"/>
              <a:ext cx="2117856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-237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Bank Gothic Medium"/>
                  <a:sym typeface="Bank Gothic Medium"/>
                </a:rPr>
                <a:t>SUPABASE </a:t>
              </a:r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2483497" y="1525379"/>
              <a:ext cx="2562583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-222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Bank Gothic Medium"/>
                  <a:sym typeface="Bank Gothic Medium"/>
                </a:rPr>
                <a:t>POSTGRESQL</a:t>
              </a:r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2073215" y="2173246"/>
              <a:ext cx="1126217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Bank Gothic Medium"/>
                  <a:sym typeface="Bank Gothic Medium"/>
                </a:rPr>
                <a:t>資料庫</a:t>
              </a:r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6664888" y="6747340"/>
            <a:ext cx="3134350" cy="2004971"/>
            <a:chOff x="0" y="0"/>
            <a:chExt cx="4179134" cy="2673295"/>
          </a:xfrm>
        </p:grpSpPr>
        <p:sp>
          <p:nvSpPr>
            <p:cNvPr id="69" name="Freeform 69"/>
            <p:cNvSpPr/>
            <p:nvPr/>
          </p:nvSpPr>
          <p:spPr>
            <a:xfrm>
              <a:off x="274156" y="234317"/>
              <a:ext cx="3338037" cy="1869301"/>
            </a:xfrm>
            <a:custGeom>
              <a:avLst/>
              <a:gdLst/>
              <a:ahLst/>
              <a:cxnLst/>
              <a:rect l="l" t="t" r="r" b="b"/>
              <a:pathLst>
                <a:path w="3338037" h="1869301">
                  <a:moveTo>
                    <a:pt x="0" y="0"/>
                  </a:moveTo>
                  <a:lnTo>
                    <a:pt x="3338037" y="0"/>
                  </a:lnTo>
                  <a:lnTo>
                    <a:pt x="3338037" y="1869300"/>
                  </a:lnTo>
                  <a:lnTo>
                    <a:pt x="0" y="1869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  <p:grpSp>
          <p:nvGrpSpPr>
            <p:cNvPr id="70" name="Group 70"/>
            <p:cNvGrpSpPr/>
            <p:nvPr/>
          </p:nvGrpSpPr>
          <p:grpSpPr>
            <a:xfrm>
              <a:off x="0" y="0"/>
              <a:ext cx="4179134" cy="2103617"/>
              <a:chOff x="0" y="0"/>
              <a:chExt cx="825508" cy="415529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825508" cy="415529"/>
              </a:xfrm>
              <a:custGeom>
                <a:avLst/>
                <a:gdLst/>
                <a:ahLst/>
                <a:cxnLst/>
                <a:rect l="l" t="t" r="r" b="b"/>
                <a:pathLst>
                  <a:path w="825508" h="415529">
                    <a:moveTo>
                      <a:pt x="0" y="0"/>
                    </a:moveTo>
                    <a:lnTo>
                      <a:pt x="825508" y="0"/>
                    </a:lnTo>
                    <a:lnTo>
                      <a:pt x="825508" y="415529"/>
                    </a:lnTo>
                    <a:lnTo>
                      <a:pt x="0" y="41552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 cap="sq">
                <a:solidFill>
                  <a:srgbClr val="B2CFF6"/>
                </a:solidFill>
                <a:prstDash val="solid"/>
                <a:miter/>
              </a:ln>
            </p:spPr>
          </p:sp>
          <p:sp>
            <p:nvSpPr>
              <p:cNvPr id="72" name="TextBox 72"/>
              <p:cNvSpPr txBox="1"/>
              <p:nvPr/>
            </p:nvSpPr>
            <p:spPr>
              <a:xfrm>
                <a:off x="0" y="-47625"/>
                <a:ext cx="825508" cy="4631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  <p:sp>
          <p:nvSpPr>
            <p:cNvPr id="73" name="TextBox 73"/>
            <p:cNvSpPr txBox="1"/>
            <p:nvPr/>
          </p:nvSpPr>
          <p:spPr>
            <a:xfrm>
              <a:off x="1198142" y="2179478"/>
              <a:ext cx="1700942" cy="4938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 dirty="0" err="1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Bank Gothic Medium"/>
                  <a:sym typeface="Bank Gothic Medium"/>
                </a:rPr>
                <a:t>打包工具</a:t>
              </a:r>
              <a:endParaRPr lang="en-US" sz="2199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endParaRPr>
            </a:p>
          </p:txBody>
        </p:sp>
      </p:grpSp>
      <p:sp>
        <p:nvSpPr>
          <p:cNvPr id="74" name="TextBox 74"/>
          <p:cNvSpPr txBox="1"/>
          <p:nvPr/>
        </p:nvSpPr>
        <p:spPr>
          <a:xfrm>
            <a:off x="11726584" y="641667"/>
            <a:ext cx="5265339" cy="365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RESTAURANT RECOMMENDATION SYSTEM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5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202" y="0"/>
            <a:ext cx="5594531" cy="4868819"/>
          </a:xfrm>
          <a:custGeom>
            <a:avLst/>
            <a:gdLst/>
            <a:ahLst/>
            <a:cxnLst/>
            <a:rect l="l" t="t" r="r" b="b"/>
            <a:pathLst>
              <a:path w="5594531" h="4868819">
                <a:moveTo>
                  <a:pt x="0" y="0"/>
                </a:moveTo>
                <a:lnTo>
                  <a:pt x="5594531" y="0"/>
                </a:lnTo>
                <a:lnTo>
                  <a:pt x="5594531" y="4868819"/>
                </a:lnTo>
                <a:lnTo>
                  <a:pt x="0" y="48688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012" t="-57743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2727672" y="0"/>
            <a:ext cx="5594531" cy="4868819"/>
          </a:xfrm>
          <a:custGeom>
            <a:avLst/>
            <a:gdLst/>
            <a:ahLst/>
            <a:cxnLst/>
            <a:rect l="l" t="t" r="r" b="b"/>
            <a:pathLst>
              <a:path w="5594531" h="4868819">
                <a:moveTo>
                  <a:pt x="5594530" y="0"/>
                </a:moveTo>
                <a:lnTo>
                  <a:pt x="0" y="0"/>
                </a:lnTo>
                <a:lnTo>
                  <a:pt x="0" y="4868819"/>
                </a:lnTo>
                <a:lnTo>
                  <a:pt x="5594530" y="4868819"/>
                </a:lnTo>
                <a:lnTo>
                  <a:pt x="5594530" y="0"/>
                </a:lnTo>
                <a:close/>
              </a:path>
            </a:pathLst>
          </a:custGeom>
          <a:blipFill>
            <a:blip r:embed="rId2"/>
            <a:stretch>
              <a:fillRect l="-48012" t="-57743"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6208369" y="7476133"/>
            <a:ext cx="5871262" cy="5621734"/>
          </a:xfrm>
          <a:custGeom>
            <a:avLst/>
            <a:gdLst/>
            <a:ahLst/>
            <a:cxnLst/>
            <a:rect l="l" t="t" r="r" b="b"/>
            <a:pathLst>
              <a:path w="5871262" h="5621734">
                <a:moveTo>
                  <a:pt x="0" y="0"/>
                </a:moveTo>
                <a:lnTo>
                  <a:pt x="5871262" y="0"/>
                </a:lnTo>
                <a:lnTo>
                  <a:pt x="5871262" y="5621734"/>
                </a:lnTo>
                <a:lnTo>
                  <a:pt x="0" y="56217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45960" y="68219"/>
            <a:ext cx="16230600" cy="9810750"/>
            <a:chOff x="0" y="0"/>
            <a:chExt cx="4274726" cy="25839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2583901"/>
            </a:xfrm>
            <a:custGeom>
              <a:avLst/>
              <a:gdLst/>
              <a:ahLst/>
              <a:cxnLst/>
              <a:rect l="l" t="t" r="r" b="b"/>
              <a:pathLst>
                <a:path w="4274726" h="2583901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571976"/>
                  </a:lnTo>
                  <a:cubicBezTo>
                    <a:pt x="4274726" y="2578562"/>
                    <a:pt x="4269387" y="2583901"/>
                    <a:pt x="4262801" y="2583901"/>
                  </a:cubicBezTo>
                  <a:lnTo>
                    <a:pt x="11925" y="2583901"/>
                  </a:lnTo>
                  <a:cubicBezTo>
                    <a:pt x="5339" y="2583901"/>
                    <a:pt x="0" y="2578562"/>
                    <a:pt x="0" y="2571976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274726" cy="26315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1581926" y="4807381"/>
            <a:ext cx="2973015" cy="1676037"/>
          </a:xfrm>
          <a:custGeom>
            <a:avLst/>
            <a:gdLst/>
            <a:ahLst/>
            <a:cxnLst/>
            <a:rect l="l" t="t" r="r" b="b"/>
            <a:pathLst>
              <a:path w="2973015" h="1676037">
                <a:moveTo>
                  <a:pt x="0" y="0"/>
                </a:moveTo>
                <a:lnTo>
                  <a:pt x="2973015" y="0"/>
                </a:lnTo>
                <a:lnTo>
                  <a:pt x="2973015" y="1676037"/>
                </a:lnTo>
                <a:lnTo>
                  <a:pt x="0" y="16760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4554941" y="4807381"/>
            <a:ext cx="2973015" cy="1676037"/>
          </a:xfrm>
          <a:custGeom>
            <a:avLst/>
            <a:gdLst/>
            <a:ahLst/>
            <a:cxnLst/>
            <a:rect l="l" t="t" r="r" b="b"/>
            <a:pathLst>
              <a:path w="2973015" h="1676037">
                <a:moveTo>
                  <a:pt x="0" y="0"/>
                </a:moveTo>
                <a:lnTo>
                  <a:pt x="2973015" y="0"/>
                </a:lnTo>
                <a:lnTo>
                  <a:pt x="2973015" y="1676037"/>
                </a:lnTo>
                <a:lnTo>
                  <a:pt x="0" y="16760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7527956" y="4807381"/>
            <a:ext cx="2973015" cy="1676037"/>
          </a:xfrm>
          <a:custGeom>
            <a:avLst/>
            <a:gdLst/>
            <a:ahLst/>
            <a:cxnLst/>
            <a:rect l="l" t="t" r="r" b="b"/>
            <a:pathLst>
              <a:path w="2973015" h="1676037">
                <a:moveTo>
                  <a:pt x="0" y="0"/>
                </a:moveTo>
                <a:lnTo>
                  <a:pt x="2973016" y="0"/>
                </a:lnTo>
                <a:lnTo>
                  <a:pt x="2973016" y="1676037"/>
                </a:lnTo>
                <a:lnTo>
                  <a:pt x="0" y="16760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0500972" y="4807381"/>
            <a:ext cx="2973015" cy="1676037"/>
          </a:xfrm>
          <a:custGeom>
            <a:avLst/>
            <a:gdLst/>
            <a:ahLst/>
            <a:cxnLst/>
            <a:rect l="l" t="t" r="r" b="b"/>
            <a:pathLst>
              <a:path w="2973015" h="1676037">
                <a:moveTo>
                  <a:pt x="0" y="0"/>
                </a:moveTo>
                <a:lnTo>
                  <a:pt x="2973015" y="0"/>
                </a:lnTo>
                <a:lnTo>
                  <a:pt x="2973015" y="1676037"/>
                </a:lnTo>
                <a:lnTo>
                  <a:pt x="0" y="16760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3473987" y="4807381"/>
            <a:ext cx="2973015" cy="1676037"/>
          </a:xfrm>
          <a:custGeom>
            <a:avLst/>
            <a:gdLst/>
            <a:ahLst/>
            <a:cxnLst/>
            <a:rect l="l" t="t" r="r" b="b"/>
            <a:pathLst>
              <a:path w="2973015" h="1676037">
                <a:moveTo>
                  <a:pt x="0" y="0"/>
                </a:moveTo>
                <a:lnTo>
                  <a:pt x="2973016" y="0"/>
                </a:lnTo>
                <a:lnTo>
                  <a:pt x="2973016" y="1676037"/>
                </a:lnTo>
                <a:lnTo>
                  <a:pt x="0" y="167603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3" name="Group 13"/>
          <p:cNvGrpSpPr/>
          <p:nvPr/>
        </p:nvGrpSpPr>
        <p:grpSpPr>
          <a:xfrm>
            <a:off x="2169963" y="3032692"/>
            <a:ext cx="1251271" cy="125127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11468C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147630" y="7006837"/>
            <a:ext cx="1251271" cy="125127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1D8BC9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114829" y="3032692"/>
            <a:ext cx="1251271" cy="125127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2BC5CD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092304" y="7006837"/>
            <a:ext cx="1251271" cy="1251271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31BF8A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4054851" y="3032692"/>
            <a:ext cx="1251271" cy="1251271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77BF60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8" name="AutoShape 28"/>
          <p:cNvSpPr/>
          <p:nvPr/>
        </p:nvSpPr>
        <p:spPr>
          <a:xfrm flipV="1">
            <a:off x="2795599" y="4283963"/>
            <a:ext cx="0" cy="523418"/>
          </a:xfrm>
          <a:prstGeom prst="line">
            <a:avLst/>
          </a:prstGeom>
          <a:ln w="38100" cap="flat">
            <a:solidFill>
              <a:srgbClr val="11468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 flipV="1">
            <a:off x="5773266" y="6483418"/>
            <a:ext cx="0" cy="523418"/>
          </a:xfrm>
          <a:prstGeom prst="line">
            <a:avLst/>
          </a:prstGeom>
          <a:ln w="38100" cap="flat">
            <a:solidFill>
              <a:srgbClr val="1D8B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 flipV="1">
            <a:off x="8740465" y="4283963"/>
            <a:ext cx="0" cy="523418"/>
          </a:xfrm>
          <a:prstGeom prst="line">
            <a:avLst/>
          </a:prstGeom>
          <a:ln w="38100" cap="flat">
            <a:solidFill>
              <a:srgbClr val="2BC5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 flipV="1">
            <a:off x="11717939" y="6483418"/>
            <a:ext cx="0" cy="523418"/>
          </a:xfrm>
          <a:prstGeom prst="line">
            <a:avLst/>
          </a:prstGeom>
          <a:ln w="38100" cap="flat">
            <a:solidFill>
              <a:srgbClr val="31BF8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 flipV="1">
            <a:off x="14680487" y="4283963"/>
            <a:ext cx="0" cy="523418"/>
          </a:xfrm>
          <a:prstGeom prst="line">
            <a:avLst/>
          </a:prstGeom>
          <a:ln w="38100" cap="flat">
            <a:solidFill>
              <a:srgbClr val="77B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Freeform 33"/>
          <p:cNvSpPr/>
          <p:nvPr/>
        </p:nvSpPr>
        <p:spPr>
          <a:xfrm>
            <a:off x="2494296" y="3269240"/>
            <a:ext cx="703696" cy="781884"/>
          </a:xfrm>
          <a:custGeom>
            <a:avLst/>
            <a:gdLst/>
            <a:ahLst/>
            <a:cxnLst/>
            <a:rect l="l" t="t" r="r" b="b"/>
            <a:pathLst>
              <a:path w="703696" h="781884">
                <a:moveTo>
                  <a:pt x="0" y="0"/>
                </a:moveTo>
                <a:lnTo>
                  <a:pt x="703695" y="0"/>
                </a:lnTo>
                <a:lnTo>
                  <a:pt x="703695" y="781884"/>
                </a:lnTo>
                <a:lnTo>
                  <a:pt x="0" y="78188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5372156" y="7194624"/>
            <a:ext cx="802220" cy="835646"/>
          </a:xfrm>
          <a:custGeom>
            <a:avLst/>
            <a:gdLst/>
            <a:ahLst/>
            <a:cxnLst/>
            <a:rect l="l" t="t" r="r" b="b"/>
            <a:pathLst>
              <a:path w="802220" h="835646">
                <a:moveTo>
                  <a:pt x="0" y="0"/>
                </a:moveTo>
                <a:lnTo>
                  <a:pt x="802220" y="0"/>
                </a:lnTo>
                <a:lnTo>
                  <a:pt x="802220" y="835646"/>
                </a:lnTo>
                <a:lnTo>
                  <a:pt x="0" y="83564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8290182" y="3152821"/>
            <a:ext cx="900566" cy="1014723"/>
          </a:xfrm>
          <a:custGeom>
            <a:avLst/>
            <a:gdLst/>
            <a:ahLst/>
            <a:cxnLst/>
            <a:rect l="l" t="t" r="r" b="b"/>
            <a:pathLst>
              <a:path w="900566" h="1014723">
                <a:moveTo>
                  <a:pt x="0" y="0"/>
                </a:moveTo>
                <a:lnTo>
                  <a:pt x="900566" y="0"/>
                </a:lnTo>
                <a:lnTo>
                  <a:pt x="900566" y="1014722"/>
                </a:lnTo>
                <a:lnTo>
                  <a:pt x="0" y="101472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1301026" y="7194624"/>
            <a:ext cx="833828" cy="973684"/>
          </a:xfrm>
          <a:custGeom>
            <a:avLst/>
            <a:gdLst/>
            <a:ahLst/>
            <a:cxnLst/>
            <a:rect l="l" t="t" r="r" b="b"/>
            <a:pathLst>
              <a:path w="833828" h="973684">
                <a:moveTo>
                  <a:pt x="0" y="0"/>
                </a:moveTo>
                <a:lnTo>
                  <a:pt x="833827" y="0"/>
                </a:lnTo>
                <a:lnTo>
                  <a:pt x="833827" y="973684"/>
                </a:lnTo>
                <a:lnTo>
                  <a:pt x="0" y="97368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4231335" y="3209175"/>
            <a:ext cx="898303" cy="898303"/>
          </a:xfrm>
          <a:custGeom>
            <a:avLst/>
            <a:gdLst/>
            <a:ahLst/>
            <a:cxnLst/>
            <a:rect l="l" t="t" r="r" b="b"/>
            <a:pathLst>
              <a:path w="898303" h="898303">
                <a:moveTo>
                  <a:pt x="0" y="0"/>
                </a:moveTo>
                <a:lnTo>
                  <a:pt x="898303" y="0"/>
                </a:lnTo>
                <a:lnTo>
                  <a:pt x="898303" y="898304"/>
                </a:lnTo>
                <a:lnTo>
                  <a:pt x="0" y="89830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38" name="TextBox 38"/>
          <p:cNvSpPr txBox="1"/>
          <p:nvPr/>
        </p:nvSpPr>
        <p:spPr>
          <a:xfrm>
            <a:off x="1123308" y="395211"/>
            <a:ext cx="9704095" cy="2855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1"/>
              </a:lnSpc>
            </a:pPr>
            <a:r>
              <a:rPr lang="en-US" sz="6100" spc="-134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系統功能實作</a:t>
            </a:r>
          </a:p>
          <a:p>
            <a:pPr algn="l">
              <a:lnSpc>
                <a:spcPts val="5551"/>
              </a:lnSpc>
            </a:pPr>
            <a:r>
              <a:rPr lang="en-US" sz="6100" spc="-134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會員系統：</a:t>
            </a:r>
          </a:p>
          <a:p>
            <a:pPr algn="l">
              <a:lnSpc>
                <a:spcPts val="5551"/>
              </a:lnSpc>
            </a:pPr>
            <a:r>
              <a:rPr lang="en-US" sz="6100" spc="-134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JWT 雙權杖認證流程</a:t>
            </a:r>
          </a:p>
          <a:p>
            <a:pPr marL="0" lvl="0" indent="0" algn="l">
              <a:lnSpc>
                <a:spcPts val="5551"/>
              </a:lnSpc>
            </a:pPr>
            <a:endParaRPr lang="en-US" sz="6100" spc="-134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Bank Gothic Medium"/>
              <a:sym typeface="Bank Gothic Medium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531721" y="6910745"/>
            <a:ext cx="3023220" cy="1023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1"/>
              </a:lnSpc>
            </a:pPr>
            <a:r>
              <a:rPr lang="en-US" sz="3393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使用者</a:t>
            </a:r>
          </a:p>
          <a:p>
            <a:pPr algn="ctr">
              <a:lnSpc>
                <a:spcPts val="4071"/>
              </a:lnSpc>
            </a:pPr>
            <a:r>
              <a:rPr lang="en-US" sz="3393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註冊/登入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232898" y="6661570"/>
            <a:ext cx="3023220" cy="2075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1"/>
              </a:lnSpc>
            </a:pPr>
            <a:r>
              <a:rPr lang="en-US" sz="3393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前端自動用 Refresh Token 向後端請求新 Token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062856" y="5265565"/>
            <a:ext cx="1358378" cy="765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0"/>
              </a:lnSpc>
            </a:pPr>
            <a:r>
              <a:rPr lang="en-US" sz="5058" b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 01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142074" y="5265565"/>
            <a:ext cx="1358378" cy="765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0"/>
              </a:lnSpc>
            </a:pPr>
            <a:r>
              <a:rPr lang="en-US" sz="5058" b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02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8114185" y="5265565"/>
            <a:ext cx="1358378" cy="765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0"/>
              </a:lnSpc>
            </a:pPr>
            <a:r>
              <a:rPr lang="en-US" sz="5058" b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03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1092304" y="5265565"/>
            <a:ext cx="1358378" cy="765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0"/>
              </a:lnSpc>
            </a:pPr>
            <a:r>
              <a:rPr lang="en-US" sz="5058" b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04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4065319" y="5265565"/>
            <a:ext cx="1358378" cy="765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0"/>
              </a:lnSpc>
            </a:pPr>
            <a:r>
              <a:rPr lang="en-US" sz="5058" b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05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3507677" y="3032692"/>
            <a:ext cx="4782503" cy="15499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71"/>
              </a:lnSpc>
            </a:pPr>
            <a:r>
              <a:rPr lang="en-US" sz="3393" b="1" dirty="0" err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後端簽發</a:t>
            </a:r>
            <a:r>
              <a:rPr lang="en-US" sz="3393" b="1" dirty="0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 Access </a:t>
            </a:r>
            <a:r>
              <a:rPr lang="en-US" sz="3393" b="1" dirty="0" err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Token（短效）與</a:t>
            </a:r>
            <a:r>
              <a:rPr lang="en-US" sz="3393" b="1" dirty="0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 Refresh </a:t>
            </a:r>
            <a:r>
              <a:rPr lang="en-US" sz="3393" b="1" dirty="0" err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Token（長效</a:t>
            </a:r>
            <a:r>
              <a:rPr lang="en-US" sz="3393" b="1" dirty="0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）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842326" y="6661570"/>
            <a:ext cx="3902095" cy="153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1"/>
              </a:lnSpc>
            </a:pPr>
            <a:r>
              <a:rPr lang="en-US" sz="3393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分別存放於前端記憶體與 HttpOnly Cookie 中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9961883" y="3209175"/>
            <a:ext cx="3023220" cy="1023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1"/>
              </a:lnSpc>
            </a:pPr>
            <a:r>
              <a:rPr lang="en-US" sz="3393" b="1">
                <a:solidFill>
                  <a:srgbClr val="1F0A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nva Sans Bold"/>
                <a:sym typeface="Canva Sans Bold"/>
              </a:rPr>
              <a:t> Access Token 過期時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246568" y="9831344"/>
            <a:ext cx="7353998" cy="365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ank Gothic Medium"/>
                <a:sym typeface="Bank Gothic Medium"/>
              </a:rPr>
              <a:t>RESTAURANT RECOMMENDATION SYSTEM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899</Words>
  <Application>Microsoft Office PowerPoint</Application>
  <PresentationFormat>自訂</PresentationFormat>
  <Paragraphs>368</Paragraphs>
  <Slides>30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8" baseType="lpstr">
      <vt:lpstr>標楷體</vt:lpstr>
      <vt:lpstr>Arial</vt:lpstr>
      <vt:lpstr>Canva Sans Bold</vt:lpstr>
      <vt:lpstr>DM Sans Italics</vt:lpstr>
      <vt:lpstr>Bank Gothic Medium</vt:lpstr>
      <vt:lpstr>Calibri</vt:lpstr>
      <vt:lpstr>Bank Gothic Light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113-2餐廳推薦系統_web程式設計專題</dc:title>
  <cp:lastModifiedBy>瑋玲 張</cp:lastModifiedBy>
  <cp:revision>3</cp:revision>
  <dcterms:created xsi:type="dcterms:W3CDTF">2006-08-16T00:00:00Z</dcterms:created>
  <dcterms:modified xsi:type="dcterms:W3CDTF">2025-06-13T03:34:39Z</dcterms:modified>
  <dc:identifier>DAGqHFngHss</dc:identifier>
</cp:coreProperties>
</file>